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1" r:id="rId1"/>
    <p:sldMasterId id="2147483794" r:id="rId2"/>
    <p:sldMasterId id="2147483809" r:id="rId3"/>
  </p:sldMasterIdLst>
  <p:notesMasterIdLst>
    <p:notesMasterId r:id="rId33"/>
  </p:notesMasterIdLst>
  <p:sldIdLst>
    <p:sldId id="926" r:id="rId4"/>
    <p:sldId id="325" r:id="rId5"/>
    <p:sldId id="293" r:id="rId6"/>
    <p:sldId id="294" r:id="rId7"/>
    <p:sldId id="935" r:id="rId8"/>
    <p:sldId id="936" r:id="rId9"/>
    <p:sldId id="295" r:id="rId10"/>
    <p:sldId id="305" r:id="rId11"/>
    <p:sldId id="307" r:id="rId12"/>
    <p:sldId id="308" r:id="rId13"/>
    <p:sldId id="336" r:id="rId14"/>
    <p:sldId id="309" r:id="rId15"/>
    <p:sldId id="337" r:id="rId16"/>
    <p:sldId id="327" r:id="rId17"/>
    <p:sldId id="338" r:id="rId18"/>
    <p:sldId id="328" r:id="rId19"/>
    <p:sldId id="339" r:id="rId20"/>
    <p:sldId id="341" r:id="rId21"/>
    <p:sldId id="342" r:id="rId22"/>
    <p:sldId id="329" r:id="rId23"/>
    <p:sldId id="330" r:id="rId24"/>
    <p:sldId id="331" r:id="rId25"/>
    <p:sldId id="332" r:id="rId26"/>
    <p:sldId id="333" r:id="rId27"/>
    <p:sldId id="334" r:id="rId28"/>
    <p:sldId id="344" r:id="rId29"/>
    <p:sldId id="346" r:id="rId30"/>
    <p:sldId id="348" r:id="rId31"/>
    <p:sldId id="31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74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AFB8D-0C4C-BD48-B482-91A55E3AF9A6}" type="datetimeFigureOut">
              <a:rPr lang="en-US" smtClean="0"/>
              <a:t>5/6/19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9E2D6-6045-C54A-93B5-A42C38531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75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78B6-BAAB-48DC-9FE5-3A6BC217681A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AD3C-331E-4742-9A85-89A0E64EAF1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85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78B6-BAAB-48DC-9FE5-3A6BC217681A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AD3C-331E-4742-9A85-89A0E64E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90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78B6-BAAB-48DC-9FE5-3A6BC217681A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AD3C-331E-4742-9A85-89A0E64E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26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1" y="6500813"/>
            <a:ext cx="345472" cy="267891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89777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90626" y="1151931"/>
            <a:ext cx="9810751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6" y="3536156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0" algn="ctr">
              <a:spcBef>
                <a:spcPts val="0"/>
              </a:spcBef>
              <a:buSzTx/>
              <a:buNone/>
              <a:defRPr sz="2250"/>
            </a:lvl2pPr>
            <a:lvl3pPr marL="0" indent="0" algn="ctr">
              <a:spcBef>
                <a:spcPts val="0"/>
              </a:spcBef>
              <a:buSzTx/>
              <a:buNone/>
              <a:defRPr sz="2250"/>
            </a:lvl3pPr>
            <a:lvl4pPr marL="0" indent="0" algn="ctr">
              <a:spcBef>
                <a:spcPts val="0"/>
              </a:spcBef>
              <a:buSzTx/>
              <a:buNone/>
              <a:defRPr sz="2250"/>
            </a:lvl4pPr>
            <a:lvl5pPr marL="0" indent="0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1" y="6500813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455866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00189" y="446485"/>
            <a:ext cx="9167812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90626" y="4723806"/>
            <a:ext cx="9810751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6" y="5759648"/>
            <a:ext cx="9810751" cy="8572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0" algn="ctr">
              <a:spcBef>
                <a:spcPts val="0"/>
              </a:spcBef>
              <a:buSzTx/>
              <a:buNone/>
              <a:defRPr sz="2250"/>
            </a:lvl2pPr>
            <a:lvl3pPr marL="0" indent="0" algn="ctr">
              <a:spcBef>
                <a:spcPts val="0"/>
              </a:spcBef>
              <a:buSzTx/>
              <a:buNone/>
              <a:defRPr sz="2250"/>
            </a:lvl3pPr>
            <a:lvl4pPr marL="0" indent="0" algn="ctr">
              <a:spcBef>
                <a:spcPts val="0"/>
              </a:spcBef>
              <a:buSzTx/>
              <a:buNone/>
              <a:defRPr sz="2250"/>
            </a:lvl4pPr>
            <a:lvl5pPr marL="0" indent="0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1" y="6500813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40413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190626" y="2268142"/>
            <a:ext cx="9810751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1" y="6500813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37285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298408" y="535782"/>
            <a:ext cx="5000625" cy="57953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92969" y="535781"/>
            <a:ext cx="5000625" cy="281285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18297"/>
            <a:ext cx="5000625" cy="281285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0" algn="ctr">
              <a:spcBef>
                <a:spcPts val="0"/>
              </a:spcBef>
              <a:buSzTx/>
              <a:buNone/>
              <a:defRPr sz="2250"/>
            </a:lvl2pPr>
            <a:lvl3pPr marL="0" indent="0" algn="ctr">
              <a:spcBef>
                <a:spcPts val="0"/>
              </a:spcBef>
              <a:buSzTx/>
              <a:buNone/>
              <a:defRPr sz="2250"/>
            </a:lvl3pPr>
            <a:lvl4pPr marL="0" indent="0" algn="ctr">
              <a:spcBef>
                <a:spcPts val="0"/>
              </a:spcBef>
              <a:buSzTx/>
              <a:buNone/>
              <a:defRPr sz="2250"/>
            </a:lvl4pPr>
            <a:lvl5pPr marL="0" indent="0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1" y="6500813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087736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879015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1" y="6500813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463710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1" y="6500813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67279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78B6-BAAB-48DC-9FE5-3A6BC217681A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AD3C-331E-4742-9A85-89A0E64E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37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Image"/>
          <p:cNvSpPr>
            <a:spLocks noGrp="1"/>
          </p:cNvSpPr>
          <p:nvPr>
            <p:ph type="pic" sz="half" idx="13"/>
          </p:nvPr>
        </p:nvSpPr>
        <p:spPr>
          <a:xfrm>
            <a:off x="6298408" y="1821657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7"/>
            <a:ext cx="5000625" cy="4420195"/>
          </a:xfrm>
          <a:prstGeom prst="rect">
            <a:avLst/>
          </a:prstGeom>
        </p:spPr>
        <p:txBody>
          <a:bodyPr/>
          <a:lstStyle>
            <a:lvl1pPr marL="267881" indent="-267881">
              <a:spcBef>
                <a:spcPts val="2672"/>
              </a:spcBef>
              <a:defRPr sz="1969"/>
            </a:lvl1pPr>
            <a:lvl2pPr marL="535762" indent="-267881">
              <a:spcBef>
                <a:spcPts val="2672"/>
              </a:spcBef>
              <a:defRPr sz="1969"/>
            </a:lvl2pPr>
            <a:lvl3pPr marL="803643" indent="-267881">
              <a:spcBef>
                <a:spcPts val="2672"/>
              </a:spcBef>
              <a:defRPr sz="1969"/>
            </a:lvl3pPr>
            <a:lvl4pPr marL="1071524" indent="-267881">
              <a:spcBef>
                <a:spcPts val="2672"/>
              </a:spcBef>
              <a:defRPr sz="1969"/>
            </a:lvl4pPr>
            <a:lvl5pPr marL="1339406" indent="-267881">
              <a:spcBef>
                <a:spcPts val="2672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1" y="6500813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06514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0" y="892970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1" y="6500813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382422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mage"/>
          <p:cNvSpPr>
            <a:spLocks noGrp="1"/>
          </p:cNvSpPr>
          <p:nvPr>
            <p:ph type="pic" sz="quarter" idx="13"/>
          </p:nvPr>
        </p:nvSpPr>
        <p:spPr>
          <a:xfrm>
            <a:off x="6298408" y="3580805"/>
            <a:ext cx="5000625" cy="27414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" name="Image"/>
          <p:cNvSpPr>
            <a:spLocks noGrp="1"/>
          </p:cNvSpPr>
          <p:nvPr>
            <p:ph type="pic" sz="quarter" idx="14"/>
          </p:nvPr>
        </p:nvSpPr>
        <p:spPr>
          <a:xfrm>
            <a:off x="6298408" y="535781"/>
            <a:ext cx="5000625" cy="27414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Image"/>
          <p:cNvSpPr>
            <a:spLocks noGrp="1"/>
          </p:cNvSpPr>
          <p:nvPr>
            <p:ph type="pic" sz="half" idx="15"/>
          </p:nvPr>
        </p:nvSpPr>
        <p:spPr>
          <a:xfrm>
            <a:off x="892969" y="536403"/>
            <a:ext cx="5000625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1" y="6500813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42424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0626" y="4473773"/>
            <a:ext cx="9810751" cy="4056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969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3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0626" y="2973808"/>
            <a:ext cx="9810751" cy="53533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1687"/>
              </a:spcBef>
              <a:buSzTx/>
              <a:buNone/>
              <a:defRPr sz="2812"/>
            </a:lvl1pPr>
          </a:lstStyle>
          <a:p>
            <a:r>
              <a:t>“Type a quote here.”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1" y="6500813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54800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1" y="6500813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92402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1" y="6500813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97245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8094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1A8CA4-81F1-1343-82AA-31B784E245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581400"/>
            <a:ext cx="8636000" cy="11430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8636000" cy="533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D4872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ECBACDCF-8422-0647-BBDA-2BE574B3C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COMPANY CONFIDENTIAL</a:t>
            </a: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AFB63E56-9590-C543-BE4D-BAF5A1A5B6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E0688-EE36-D44F-B72F-49ABFEDABC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15">
            <a:extLst>
              <a:ext uri="{FF2B5EF4-FFF2-40B4-BE49-F238E27FC236}">
                <a16:creationId xmlns:a16="http://schemas.microsoft.com/office/drawing/2014/main" id="{DBBB911D-A0EE-9940-95E7-6653E0A0F1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</p:spTree>
    <p:extLst>
      <p:ext uri="{BB962C8B-B14F-4D97-AF65-F5344CB8AC3E}">
        <p14:creationId xmlns:p14="http://schemas.microsoft.com/office/powerpoint/2010/main" val="702722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>
            <a:extLst>
              <a:ext uri="{FF2B5EF4-FFF2-40B4-BE49-F238E27FC236}">
                <a16:creationId xmlns:a16="http://schemas.microsoft.com/office/drawing/2014/main" id="{0BE5A021-4C3B-C048-97AA-7EB0CCC98CC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0" y="-4763"/>
            <a:ext cx="12206288" cy="6869113"/>
            <a:chOff x="-4763" y="-4763"/>
            <a:chExt cx="9155113" cy="6869113"/>
          </a:xfrm>
        </p:grpSpPr>
        <p:pic>
          <p:nvPicPr>
            <p:cNvPr id="5" name="Picture 2" descr="C:\Documents and Settings\Benjamin.Beckley\Desktop\Picture2.png">
              <a:extLst>
                <a:ext uri="{FF2B5EF4-FFF2-40B4-BE49-F238E27FC236}">
                  <a16:creationId xmlns:a16="http://schemas.microsoft.com/office/drawing/2014/main" id="{1627255E-7CD6-E644-8C5F-208A6E2FC6D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3" y="-4763"/>
              <a:ext cx="9155113" cy="68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41ED955-36DB-AD41-8420-DC4913F95E3A}"/>
                </a:ext>
              </a:extLst>
            </p:cNvPr>
            <p:cNvSpPr/>
            <p:nvPr userDrawn="1"/>
          </p:nvSpPr>
          <p:spPr>
            <a:xfrm>
              <a:off x="0" y="0"/>
              <a:ext cx="9144397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7" name="Picture 3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DE76F0D3-8D9F-9E45-A398-3848D8349D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22860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9347200" cy="79216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11582400" cy="5105400"/>
          </a:xfrm>
        </p:spPr>
        <p:txBody>
          <a:bodyPr/>
          <a:lstStyle>
            <a:lvl1pPr>
              <a:defRPr sz="2400"/>
            </a:lvl1pPr>
            <a:lvl2pPr>
              <a:buFont typeface="Arial" pitchFamily="34" charset="0"/>
              <a:buChar char="•"/>
              <a:defRPr/>
            </a:lvl2pPr>
            <a:lvl3pPr>
              <a:buClr>
                <a:srgbClr val="899FB4"/>
              </a:buClr>
              <a:defRPr/>
            </a:lvl3pPr>
            <a:lvl5pPr>
              <a:buClr>
                <a:srgbClr val="899FB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15">
            <a:extLst>
              <a:ext uri="{FF2B5EF4-FFF2-40B4-BE49-F238E27FC236}">
                <a16:creationId xmlns:a16="http://schemas.microsoft.com/office/drawing/2014/main" id="{0C560D14-1B07-6A4E-A415-C4158681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COMPANY CONFIDENTIAL</a:t>
            </a:r>
          </a:p>
        </p:txBody>
      </p:sp>
      <p:sp>
        <p:nvSpPr>
          <p:cNvPr id="9" name="Slide Number Placeholder 16">
            <a:extLst>
              <a:ext uri="{FF2B5EF4-FFF2-40B4-BE49-F238E27FC236}">
                <a16:creationId xmlns:a16="http://schemas.microsoft.com/office/drawing/2014/main" id="{6D91B6E9-1AF2-3846-BA6C-ACCE5155A8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AC610-7D28-BC40-9BD5-21C8A65D1A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17">
            <a:extLst>
              <a:ext uri="{FF2B5EF4-FFF2-40B4-BE49-F238E27FC236}">
                <a16:creationId xmlns:a16="http://schemas.microsoft.com/office/drawing/2014/main" id="{898FF021-C320-B141-AB29-6CB368EC095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</p:spTree>
    <p:extLst>
      <p:ext uri="{BB962C8B-B14F-4D97-AF65-F5344CB8AC3E}">
        <p14:creationId xmlns:p14="http://schemas.microsoft.com/office/powerpoint/2010/main" val="2811046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:a16="http://schemas.microsoft.com/office/drawing/2014/main" id="{3937E717-C169-EB46-B76F-7544D0DD644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0" y="-4763"/>
            <a:ext cx="12206288" cy="6869113"/>
            <a:chOff x="-4763" y="-4763"/>
            <a:chExt cx="9155113" cy="6869113"/>
          </a:xfrm>
        </p:grpSpPr>
        <p:pic>
          <p:nvPicPr>
            <p:cNvPr id="6" name="Picture 2" descr="C:\Documents and Settings\Benjamin.Beckley\Desktop\Picture2.png">
              <a:extLst>
                <a:ext uri="{FF2B5EF4-FFF2-40B4-BE49-F238E27FC236}">
                  <a16:creationId xmlns:a16="http://schemas.microsoft.com/office/drawing/2014/main" id="{C6F7EE51-57AB-AC4F-A4EA-CB5FA92B6CE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3" y="-4763"/>
              <a:ext cx="9155113" cy="68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2339615-8404-7643-9C76-F68C76A6C538}"/>
                </a:ext>
              </a:extLst>
            </p:cNvPr>
            <p:cNvSpPr/>
            <p:nvPr userDrawn="1"/>
          </p:nvSpPr>
          <p:spPr>
            <a:xfrm>
              <a:off x="0" y="0"/>
              <a:ext cx="9144397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8" name="Picture 3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0615D413-39BC-7342-BA4F-EEC6E3009F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22860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9347200" cy="79216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5791200" cy="5029200"/>
          </a:xfrm>
        </p:spPr>
        <p:txBody>
          <a:bodyPr/>
          <a:lstStyle>
            <a:lvl1pPr marL="0" indent="0">
              <a:defRPr sz="2400"/>
            </a:lvl1pPr>
            <a:lvl2pPr>
              <a:defRPr sz="2000"/>
            </a:lvl2pPr>
            <a:lvl3pPr>
              <a:buClr>
                <a:srgbClr val="899FB4"/>
              </a:buClr>
              <a:defRPr sz="1800"/>
            </a:lvl3pPr>
            <a:lvl4pPr>
              <a:defRPr sz="1600"/>
            </a:lvl4pPr>
            <a:lvl5pPr>
              <a:buClr>
                <a:srgbClr val="899FB4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689600" cy="5029200"/>
          </a:xfrm>
        </p:spPr>
        <p:txBody>
          <a:bodyPr/>
          <a:lstStyle>
            <a:lvl1pPr marL="0" indent="0">
              <a:defRPr sz="2400"/>
            </a:lvl1pPr>
            <a:lvl2pPr>
              <a:defRPr sz="2000"/>
            </a:lvl2pPr>
            <a:lvl3pPr>
              <a:buClr>
                <a:srgbClr val="899FB4"/>
              </a:buClr>
              <a:defRPr sz="1800"/>
            </a:lvl3pPr>
            <a:lvl4pPr>
              <a:defRPr sz="1600"/>
            </a:lvl4pPr>
            <a:lvl5pPr>
              <a:buClr>
                <a:srgbClr val="899FB4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97FEB030-0B99-DC40-B1B8-0401BA09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200" y="6492875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COMPANY CONFIDENTIAL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7982ECB-AB14-2742-A413-7FAE1B0D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A3307F0-1FC9-F049-A682-806DE0C70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4F008-C849-4941-ACA7-8F4F717991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65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78B6-BAAB-48DC-9FE5-3A6BC217681A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AD3C-331E-4742-9A85-89A0E64EAF1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455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>
            <a:extLst>
              <a:ext uri="{FF2B5EF4-FFF2-40B4-BE49-F238E27FC236}">
                <a16:creationId xmlns:a16="http://schemas.microsoft.com/office/drawing/2014/main" id="{57DF862C-0E4E-CE48-9EF9-AC8BBFA8B36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0" y="-4763"/>
            <a:ext cx="12206288" cy="6869113"/>
            <a:chOff x="-4763" y="-4763"/>
            <a:chExt cx="9155113" cy="6869113"/>
          </a:xfrm>
        </p:grpSpPr>
        <p:pic>
          <p:nvPicPr>
            <p:cNvPr id="8" name="Picture 2" descr="C:\Documents and Settings\Benjamin.Beckley\Desktop\Picture2.png">
              <a:extLst>
                <a:ext uri="{FF2B5EF4-FFF2-40B4-BE49-F238E27FC236}">
                  <a16:creationId xmlns:a16="http://schemas.microsoft.com/office/drawing/2014/main" id="{5EE3FC6C-48E1-EF47-B7A8-FB8EE06BC8C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3" y="-4763"/>
              <a:ext cx="9155113" cy="68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B0F2FC5-FC32-D241-950A-6A790BC2228C}"/>
                </a:ext>
              </a:extLst>
            </p:cNvPr>
            <p:cNvSpPr/>
            <p:nvPr userDrawn="1"/>
          </p:nvSpPr>
          <p:spPr>
            <a:xfrm>
              <a:off x="0" y="0"/>
              <a:ext cx="9144397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0" name="Picture 3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D9F730EC-16D6-044B-BA1A-B1CF751EC6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28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9347200" cy="79216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683" y="1295400"/>
            <a:ext cx="5791200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683" y="1905000"/>
            <a:ext cx="5793317" cy="4419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buClr>
                <a:srgbClr val="899FB4"/>
              </a:buClr>
              <a:defRPr sz="1600"/>
            </a:lvl3pPr>
            <a:lvl4pPr>
              <a:defRPr sz="1400"/>
            </a:lvl4pPr>
            <a:lvl5pPr>
              <a:buClr>
                <a:srgbClr val="899FB4"/>
              </a:buCl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1295400"/>
            <a:ext cx="5689600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05000"/>
            <a:ext cx="5693833" cy="4419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buClr>
                <a:srgbClr val="899FB4"/>
              </a:buClr>
              <a:defRPr sz="1600"/>
            </a:lvl3pPr>
            <a:lvl4pPr>
              <a:defRPr sz="1400"/>
            </a:lvl4pPr>
            <a:lvl5pPr>
              <a:buClr>
                <a:srgbClr val="899FB4"/>
              </a:buCl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46B4E51E-AD41-3C4F-9AE0-7CDB1A0A3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200" y="6492875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COMPANY CONFIDENTIAL</a:t>
            </a: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F4DDE193-6CFA-2D4D-B820-9B9876109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FA61AE24-351C-0644-8039-AD508FEA4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B5F70-0CC2-A14B-89F3-6CA7B8D4D1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282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>
            <a:extLst>
              <a:ext uri="{FF2B5EF4-FFF2-40B4-BE49-F238E27FC236}">
                <a16:creationId xmlns:a16="http://schemas.microsoft.com/office/drawing/2014/main" id="{5E1E1CD0-8C44-FA4A-9A3C-0AD0ECD8764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0" y="-4763"/>
            <a:ext cx="12206288" cy="6869113"/>
            <a:chOff x="-4763" y="-4763"/>
            <a:chExt cx="9155113" cy="6869113"/>
          </a:xfrm>
        </p:grpSpPr>
        <p:pic>
          <p:nvPicPr>
            <p:cNvPr id="4" name="Picture 2" descr="C:\Documents and Settings\Benjamin.Beckley\Desktop\Picture2.png">
              <a:extLst>
                <a:ext uri="{FF2B5EF4-FFF2-40B4-BE49-F238E27FC236}">
                  <a16:creationId xmlns:a16="http://schemas.microsoft.com/office/drawing/2014/main" id="{A83A8EBC-FF87-D542-A556-2BDBAB2544D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3" y="-4763"/>
              <a:ext cx="9155113" cy="68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49DB82-38E9-F040-BF24-E451FAD34A4E}"/>
                </a:ext>
              </a:extLst>
            </p:cNvPr>
            <p:cNvSpPr/>
            <p:nvPr userDrawn="1"/>
          </p:nvSpPr>
          <p:spPr>
            <a:xfrm>
              <a:off x="0" y="0"/>
              <a:ext cx="9144397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6" name="Picture 3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A3AE8FEE-F0E3-7549-8292-491D1CAC98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28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9347200" cy="79216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C16E731-052F-4547-BE60-BA017A2F3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200" y="6492875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COMPANY CONFIDENTIAL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63DC07F-3CE7-F14C-AB0F-6F27440B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©COPYRIGHT 2017 ConforMIS, Inc.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A74338E-FE8A-A445-8752-093835AAC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4D786-385B-B446-93D1-73D7A068AA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434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0ACFDC-B309-AF48-91D9-3A2E65CB0D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8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5FC77134-3BD9-EF44-94D3-191F204FDE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28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BD009-6B43-9648-85F1-73E7184C46F2}"/>
              </a:ext>
            </a:extLst>
          </p:cNvPr>
          <p:cNvSpPr txBox="1">
            <a:spLocks/>
          </p:cNvSpPr>
          <p:nvPr userDrawn="1"/>
        </p:nvSpPr>
        <p:spPr>
          <a:xfrm>
            <a:off x="9144000" y="6492875"/>
            <a:ext cx="2844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115ED874-DB4F-0F42-8A78-EB26219A320F}" type="slidenum">
              <a:rPr lang="en-US" altLang="en-US" sz="900" smtClean="0">
                <a:solidFill>
                  <a:srgbClr val="898989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9347200" cy="79216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1E736AE-26B8-9949-8F1B-475F103445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©COPYRIGHT 2017 ConforMIS, Inc.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17365A9-ED69-1949-8D48-3D3F86951C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2D2EF-5AB7-2B49-9987-21C6CA8C4E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D0A71290-6BBE-7846-B443-2D0369D1178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03200" y="6492875"/>
            <a:ext cx="2844800" cy="365125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COMPANY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745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>
            <a:extLst>
              <a:ext uri="{FF2B5EF4-FFF2-40B4-BE49-F238E27FC236}">
                <a16:creationId xmlns:a16="http://schemas.microsoft.com/office/drawing/2014/main" id="{266D0699-AB71-6B49-B3DF-7117E28CCB8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0" y="-4763"/>
            <a:ext cx="12206288" cy="6869113"/>
            <a:chOff x="-4763" y="-4763"/>
            <a:chExt cx="9155113" cy="6869113"/>
          </a:xfrm>
        </p:grpSpPr>
        <p:pic>
          <p:nvPicPr>
            <p:cNvPr id="6" name="Picture 2" descr="C:\Documents and Settings\Benjamin.Beckley\Desktop\Picture2.png">
              <a:extLst>
                <a:ext uri="{FF2B5EF4-FFF2-40B4-BE49-F238E27FC236}">
                  <a16:creationId xmlns:a16="http://schemas.microsoft.com/office/drawing/2014/main" id="{53CD1371-56B8-5648-861F-765B5A06E44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3" y="-4763"/>
              <a:ext cx="9155113" cy="68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2C896D-D40F-734E-A90A-E42883370786}"/>
                </a:ext>
              </a:extLst>
            </p:cNvPr>
            <p:cNvSpPr/>
            <p:nvPr userDrawn="1"/>
          </p:nvSpPr>
          <p:spPr>
            <a:xfrm>
              <a:off x="0" y="0"/>
              <a:ext cx="9144397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8" name="Picture 3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9E2A88CC-2055-7F4B-AEC0-A3970587BF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28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117" y="273050"/>
            <a:ext cx="4417484" cy="11747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447800"/>
            <a:ext cx="7010400" cy="4876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buClr>
                <a:srgbClr val="899FB4"/>
              </a:buClr>
              <a:defRPr sz="1800"/>
            </a:lvl3pPr>
            <a:lvl4pPr>
              <a:defRPr sz="1600"/>
            </a:lvl4pPr>
            <a:lvl5pPr>
              <a:buClr>
                <a:srgbClr val="899FB4"/>
              </a:buCl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117" y="1435100"/>
            <a:ext cx="4417484" cy="4889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4347EC4A-321A-BE4A-94EA-8C0FFF089A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200" y="6492875"/>
            <a:ext cx="2844800" cy="365125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COMPANY CONFIDENTIAL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B6E06813-F060-1840-A63F-BA5B3879B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3DD39F01-941D-C34A-8BC6-2465A98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D01F8-92FB-E847-858E-2829640ABA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890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>
            <a:extLst>
              <a:ext uri="{FF2B5EF4-FFF2-40B4-BE49-F238E27FC236}">
                <a16:creationId xmlns:a16="http://schemas.microsoft.com/office/drawing/2014/main" id="{202408DE-9B26-A548-8948-D60C07C12E2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0" y="-4763"/>
            <a:ext cx="12206288" cy="6869113"/>
            <a:chOff x="-4763" y="-4763"/>
            <a:chExt cx="9155113" cy="6869113"/>
          </a:xfrm>
        </p:grpSpPr>
        <p:pic>
          <p:nvPicPr>
            <p:cNvPr id="6" name="Picture 2" descr="C:\Documents and Settings\Benjamin.Beckley\Desktop\Picture2.png">
              <a:extLst>
                <a:ext uri="{FF2B5EF4-FFF2-40B4-BE49-F238E27FC236}">
                  <a16:creationId xmlns:a16="http://schemas.microsoft.com/office/drawing/2014/main" id="{FE0A566E-43D4-8D42-B939-7E033E2681C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3" y="-4763"/>
              <a:ext cx="9155113" cy="68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8B55F2-8256-644F-8FF9-794A0C1831A3}"/>
                </a:ext>
              </a:extLst>
            </p:cNvPr>
            <p:cNvSpPr/>
            <p:nvPr userDrawn="1"/>
          </p:nvSpPr>
          <p:spPr>
            <a:xfrm>
              <a:off x="0" y="0"/>
              <a:ext cx="9144397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8" name="Picture 3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E8A69DA3-D145-7F46-801E-9338C91700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28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0">
                <a:solidFill>
                  <a:srgbClr val="D4872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09601"/>
            <a:ext cx="7315200" cy="41179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899FB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B017E5D4-9F4C-1B4C-8F36-6A008532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200" y="6492875"/>
            <a:ext cx="2844800" cy="365125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COMPANY CONFIDENTIAL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A5AB5041-A320-5D4D-85E1-A254E596B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1047AE3-57E2-9446-B3F7-251A7F57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DA20B-2FEC-2647-A06C-339CD1CEC0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950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>
            <a:extLst>
              <a:ext uri="{FF2B5EF4-FFF2-40B4-BE49-F238E27FC236}">
                <a16:creationId xmlns:a16="http://schemas.microsoft.com/office/drawing/2014/main" id="{FF20031A-43DB-E846-9FAF-D257740035B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0" y="-4763"/>
            <a:ext cx="12206288" cy="6869113"/>
            <a:chOff x="-4763" y="-4763"/>
            <a:chExt cx="9155113" cy="6869113"/>
          </a:xfrm>
        </p:grpSpPr>
        <p:pic>
          <p:nvPicPr>
            <p:cNvPr id="5" name="Picture 2" descr="C:\Documents and Settings\Benjamin.Beckley\Desktop\Picture2.png">
              <a:extLst>
                <a:ext uri="{FF2B5EF4-FFF2-40B4-BE49-F238E27FC236}">
                  <a16:creationId xmlns:a16="http://schemas.microsoft.com/office/drawing/2014/main" id="{5C77A24D-4146-F64E-8BEA-B16310F100F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3" y="-4763"/>
              <a:ext cx="9155113" cy="68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424A80-1B65-724F-95AA-C5697E7A188A}"/>
                </a:ext>
              </a:extLst>
            </p:cNvPr>
            <p:cNvSpPr/>
            <p:nvPr userDrawn="1"/>
          </p:nvSpPr>
          <p:spPr>
            <a:xfrm>
              <a:off x="0" y="0"/>
              <a:ext cx="9144397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7" name="Picture 3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701493E5-DF75-8D41-A3AF-47E5A7E513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28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93472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295400"/>
            <a:ext cx="11582400" cy="5105400"/>
          </a:xfrm>
        </p:spPr>
        <p:txBody>
          <a:bodyPr vert="eaVert"/>
          <a:lstStyle>
            <a:lvl3pPr>
              <a:buClr>
                <a:srgbClr val="899FB4"/>
              </a:buClr>
              <a:defRPr/>
            </a:lvl3pPr>
            <a:lvl5pPr>
              <a:buClr>
                <a:srgbClr val="899FB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465FCAD-6DAB-364E-B40A-F241B311A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200" y="6492875"/>
            <a:ext cx="2844800" cy="365125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COMPANY CONFIDENTIAL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631DC4-D799-7242-83ED-40686BA92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146F14E-FF82-1D45-AB0D-DC938AE6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BBAA2-ADC5-5D41-81C4-20681A527E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646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>
            <a:extLst>
              <a:ext uri="{FF2B5EF4-FFF2-40B4-BE49-F238E27FC236}">
                <a16:creationId xmlns:a16="http://schemas.microsoft.com/office/drawing/2014/main" id="{A57A6AF6-0DCB-FB49-80DC-24995137665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0" y="-4763"/>
            <a:ext cx="12206288" cy="6869113"/>
            <a:chOff x="-4763" y="-4763"/>
            <a:chExt cx="9155113" cy="6869113"/>
          </a:xfrm>
        </p:grpSpPr>
        <p:pic>
          <p:nvPicPr>
            <p:cNvPr id="5" name="Picture 2" descr="C:\Documents and Settings\Benjamin.Beckley\Desktop\Picture2.png">
              <a:extLst>
                <a:ext uri="{FF2B5EF4-FFF2-40B4-BE49-F238E27FC236}">
                  <a16:creationId xmlns:a16="http://schemas.microsoft.com/office/drawing/2014/main" id="{5ED802BB-EBD6-174E-9794-6E2D129C931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3" y="-4763"/>
              <a:ext cx="9155113" cy="68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0BEBE30-A19A-0D45-BB3A-15E47091D8EF}"/>
                </a:ext>
              </a:extLst>
            </p:cNvPr>
            <p:cNvSpPr/>
            <p:nvPr userDrawn="1"/>
          </p:nvSpPr>
          <p:spPr>
            <a:xfrm>
              <a:off x="0" y="0"/>
              <a:ext cx="9144397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7" name="Picture 3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5B0A5824-876B-104A-BCB9-009185CD5C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23550" y="5454650"/>
            <a:ext cx="1612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71200" y="381000"/>
            <a:ext cx="1016000" cy="4648200"/>
          </a:xfrm>
        </p:spPr>
        <p:txBody>
          <a:bodyPr vert="eaVert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10160000" cy="5943600"/>
          </a:xfrm>
        </p:spPr>
        <p:txBody>
          <a:bodyPr vert="eaVert"/>
          <a:lstStyle>
            <a:lvl3pPr>
              <a:buClr>
                <a:srgbClr val="899FB4"/>
              </a:buClr>
              <a:defRPr/>
            </a:lvl3pPr>
            <a:lvl5pPr>
              <a:buClr>
                <a:srgbClr val="899FB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7FBD517-C7F5-6647-A1E7-592881A6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823118" y="823118"/>
            <a:ext cx="2133600" cy="487363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COMPANY CONFIDENTIAL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634661B-45F3-5749-964E-80E0C1429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204118" y="3185318"/>
            <a:ext cx="2895600" cy="487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B6D9C14-DA8E-E140-A96D-627799AA1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-823118" y="5547518"/>
            <a:ext cx="2133600" cy="487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2B75E-541E-9046-81CB-745C92E2D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636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341E54-B0B5-764E-AFEA-70AE2CEB48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581400"/>
            <a:ext cx="8636000" cy="11430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8636000" cy="533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D4872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2D3FB21-61C3-1542-893F-111E55E8B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COMPANY CONFIDENTIAL</a:t>
            </a: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3F592054-4F85-CB45-BF5F-086CD3A18D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15C1-6FB9-4244-BB5D-9E7F7683BB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15">
            <a:extLst>
              <a:ext uri="{FF2B5EF4-FFF2-40B4-BE49-F238E27FC236}">
                <a16:creationId xmlns:a16="http://schemas.microsoft.com/office/drawing/2014/main" id="{08B70602-9748-7E4C-B73B-2FE1D14EF8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</p:spTree>
    <p:extLst>
      <p:ext uri="{BB962C8B-B14F-4D97-AF65-F5344CB8AC3E}">
        <p14:creationId xmlns:p14="http://schemas.microsoft.com/office/powerpoint/2010/main" val="2348711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78B6-BAAB-48DC-9FE5-3A6BC217681A}" type="datetimeFigureOut">
              <a:rPr lang="en-US" smtClean="0"/>
              <a:t>5/6/19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AD3C-331E-4742-9A85-89A0E64E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1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78B6-BAAB-48DC-9FE5-3A6BC217681A}" type="datetimeFigureOut">
              <a:rPr lang="en-US" smtClean="0"/>
              <a:t>5/6/19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AD3C-331E-4742-9A85-89A0E64E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6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78B6-BAAB-48DC-9FE5-3A6BC217681A}" type="datetimeFigureOut">
              <a:rPr lang="en-US" smtClean="0"/>
              <a:t>5/6/19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AD3C-331E-4742-9A85-89A0E64E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7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78B6-BAAB-48DC-9FE5-3A6BC217681A}" type="datetimeFigureOut">
              <a:rPr lang="en-US" smtClean="0"/>
              <a:t>5/6/19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AD3C-331E-4742-9A85-89A0E64E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275378B6-BAAB-48DC-9FE5-3A6BC217681A}" type="datetimeFigureOut">
              <a:rPr lang="en-US" smtClean="0"/>
              <a:t>5/6/19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8BAD3C-331E-4742-9A85-89A0E64E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4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78B6-BAAB-48DC-9FE5-3A6BC217681A}" type="datetimeFigureOut">
              <a:rPr lang="en-US" smtClean="0"/>
              <a:t>5/6/19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AD3C-331E-4742-9A85-89A0E64E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17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75378B6-BAAB-48DC-9FE5-3A6BC217681A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C8BAD3C-331E-4742-9A85-89A0E64EA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52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bg2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92970" y="285750"/>
            <a:ext cx="10406063" cy="1491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0" y="1821657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1352" y="6471316"/>
            <a:ext cx="317395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266"/>
            </a:lvl1pPr>
          </a:lstStyle>
          <a:p>
            <a:pPr algn="ctr" defTabSz="410751" hangingPunct="0"/>
            <a:fld id="{86CB4B4D-7CA3-9044-876B-883B54F8677D}" type="slidenum">
              <a:rPr lang="en-US" kern="0" smtClean="0">
                <a:solidFill>
                  <a:srgbClr val="FFFFFF"/>
                </a:solidFill>
                <a:sym typeface="Helvetica Light"/>
              </a:rPr>
              <a:pPr algn="ctr" defTabSz="410751" hangingPunct="0"/>
              <a:t>‹#›</a:t>
            </a:fld>
            <a:endParaRPr lang="en-US" kern="0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65043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21457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642915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964372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285829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1607287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1928744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2250201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2571659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2893116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Benjamin.Beckley\Desktop\Picture1.png">
            <a:extLst>
              <a:ext uri="{FF2B5EF4-FFF2-40B4-BE49-F238E27FC236}">
                <a16:creationId xmlns:a16="http://schemas.microsoft.com/office/drawing/2014/main" id="{EC2DBBAB-F5B1-D947-A253-65B5D9DA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4763"/>
            <a:ext cx="122062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0F34189D-24EE-794D-9E34-BD59A5B6350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4800" y="228600"/>
            <a:ext cx="9652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96D1D73C-4CB8-AC42-AA79-4F80B3046D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295400"/>
            <a:ext cx="11582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First level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93BA5-0912-114E-94D9-AC501A297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COMPANY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0576D-A627-0740-BB57-BC03944C6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92875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A6A6A6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3C553-2C68-3544-9674-D4C8ED05A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49287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1EADF35-3684-F746-8A7F-CD0B31B7CF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27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4872D"/>
        </a:buClr>
        <a:buFont typeface="Arial" panose="020B0604020202020204" pitchFamily="34" charset="0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347663" indent="-230188" algn="l" rtl="0" eaLnBrk="0" fontAlgn="base" hangingPunct="0">
        <a:spcBef>
          <a:spcPct val="20000"/>
        </a:spcBef>
        <a:spcAft>
          <a:spcPct val="0"/>
        </a:spcAft>
        <a:buClr>
          <a:srgbClr val="D4872D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033463" indent="-228600" algn="l" rtl="0" eaLnBrk="0" fontAlgn="base" hangingPunct="0">
        <a:spcBef>
          <a:spcPct val="20000"/>
        </a:spcBef>
        <a:spcAft>
          <a:spcPct val="0"/>
        </a:spcAft>
        <a:buClr>
          <a:srgbClr val="D4872D"/>
        </a:buClr>
        <a:buSzPct val="65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60000"/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.wdp"/><Relationship Id="rId7" Type="http://schemas.openxmlformats.org/officeDocument/2006/relationships/image" Target="../media/image6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56.png"/><Relationship Id="rId5" Type="http://schemas.openxmlformats.org/officeDocument/2006/relationships/image" Target="../media/image59.png"/><Relationship Id="rId10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4100" y="990600"/>
            <a:ext cx="7543800" cy="1581912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Conformis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changed </a:t>
            </a: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my Practice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5114" y="28194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Matthew C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Niesen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352801"/>
            <a:ext cx="4800600" cy="319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24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your practice: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Mostly good results with TKAs but a few dissatisfied patients can weigh on you…</a:t>
            </a:r>
          </a:p>
          <a:p>
            <a:r>
              <a:rPr lang="en-US" dirty="0"/>
              <a:t>Wanted consistent excellent results for my patients</a:t>
            </a:r>
          </a:p>
          <a:p>
            <a:r>
              <a:rPr lang="en-US" dirty="0"/>
              <a:t>-Offer something special/unique</a:t>
            </a:r>
          </a:p>
          <a:p>
            <a:pPr lvl="1"/>
            <a:r>
              <a:rPr lang="en-US" dirty="0" err="1"/>
              <a:t>Conformis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194" y="1905000"/>
            <a:ext cx="394716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71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Conformis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knee that “fits” every patient</a:t>
            </a:r>
          </a:p>
          <a:p>
            <a:pPr lvl="1"/>
            <a:r>
              <a:rPr lang="en-US" dirty="0"/>
              <a:t>Overhang, undersized</a:t>
            </a:r>
          </a:p>
          <a:p>
            <a:pPr lvl="1"/>
            <a:r>
              <a:rPr lang="en-US" dirty="0"/>
              <a:t>No compromise in size to ensure rotation</a:t>
            </a:r>
          </a:p>
          <a:p>
            <a:pPr lvl="1"/>
            <a:r>
              <a:rPr lang="en-US" dirty="0"/>
              <a:t>Restores that patient’s unique anatomy</a:t>
            </a:r>
          </a:p>
          <a:p>
            <a:pPr lvl="1"/>
            <a:r>
              <a:rPr lang="en-US" dirty="0"/>
              <a:t>Precise- achieves excellent alignment for patients</a:t>
            </a:r>
          </a:p>
          <a:p>
            <a:pPr lvl="2"/>
            <a:r>
              <a:rPr lang="en-US" dirty="0"/>
              <a:t>No need for expensive robot- precise cuts with off the shelf implants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“It just makes sense to me”</a:t>
            </a:r>
          </a:p>
          <a:p>
            <a:pPr lvl="1"/>
            <a:endParaRPr lang="en-US" dirty="0"/>
          </a:p>
          <a:p>
            <a:r>
              <a:rPr lang="en-US" dirty="0"/>
              <a:t>Its what many patients want:</a:t>
            </a:r>
          </a:p>
          <a:p>
            <a:pPr lvl="1"/>
            <a:r>
              <a:rPr lang="en-US" dirty="0"/>
              <a:t>Patients love the idea that it is fit for them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8401" y="1881948"/>
            <a:ext cx="3861403" cy="2162386"/>
          </a:xfrm>
          <a:prstGeom prst="rect">
            <a:avLst/>
          </a:prstGeom>
        </p:spPr>
      </p:pic>
      <p:pic>
        <p:nvPicPr>
          <p:cNvPr id="1028" name="Picture 4" descr="Image result for conformis total kn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3448"/>
            <a:ext cx="3861402" cy="197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018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growth: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-Started out at facility that performed ~50 joint replacements per year</a:t>
            </a:r>
          </a:p>
          <a:p>
            <a:r>
              <a:rPr lang="en-US" dirty="0"/>
              <a:t>-In 3.5 years I am now at approximately 250 joints/year…</a:t>
            </a:r>
          </a:p>
          <a:p>
            <a:pPr lvl="1"/>
            <a:r>
              <a:rPr lang="en-US" dirty="0"/>
              <a:t>And climbing </a:t>
            </a:r>
          </a:p>
          <a:p>
            <a:r>
              <a:rPr lang="en-US" dirty="0"/>
              <a:t>-Focus on quality outcomes</a:t>
            </a:r>
          </a:p>
          <a:p>
            <a:r>
              <a:rPr lang="en-US" dirty="0"/>
              <a:t>-Available</a:t>
            </a:r>
          </a:p>
          <a:p>
            <a:r>
              <a:rPr lang="en-US" dirty="0"/>
              <a:t>– </a:t>
            </a:r>
            <a:r>
              <a:rPr lang="en-US" dirty="0" err="1"/>
              <a:t>Conformis</a:t>
            </a:r>
            <a:r>
              <a:rPr lang="en-US" dirty="0"/>
              <a:t>: Unique option that has lead to excellent outcomes for my patients and set me apart from other providers in the area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514600"/>
            <a:ext cx="4560042" cy="2052656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/>
          <a:srcRect l="38213" t="23182" r="32382" b="40060"/>
          <a:stretch/>
        </p:blipFill>
        <p:spPr>
          <a:xfrm>
            <a:off x="7543800" y="2971801"/>
            <a:ext cx="304800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2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1845735"/>
            <a:ext cx="4038600" cy="402336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 had the luxury of exposure and ~10-15 cases in fellowship</a:t>
            </a:r>
          </a:p>
          <a:p>
            <a:r>
              <a:rPr lang="en-US" dirty="0"/>
              <a:t>Also participated in cadaver lab</a:t>
            </a:r>
          </a:p>
          <a:p>
            <a:r>
              <a:rPr lang="en-US" dirty="0"/>
              <a:t>Surgeon visits – additional exposure</a:t>
            </a:r>
          </a:p>
          <a:p>
            <a:endParaRPr lang="en-US" dirty="0"/>
          </a:p>
          <a:p>
            <a:r>
              <a:rPr lang="en-US" dirty="0"/>
              <a:t>First few cases were “lay-ups”</a:t>
            </a:r>
          </a:p>
          <a:p>
            <a:pPr lvl="1"/>
            <a:r>
              <a:rPr lang="en-US" dirty="0"/>
              <a:t>Minimal deformity </a:t>
            </a:r>
          </a:p>
          <a:p>
            <a:pPr lvl="1"/>
            <a:r>
              <a:rPr lang="en-US" dirty="0"/>
              <a:t>BMI &lt; 40</a:t>
            </a:r>
          </a:p>
          <a:p>
            <a:pPr lvl="1"/>
            <a:r>
              <a:rPr lang="en-US" dirty="0"/>
              <a:t>Avoid inflammatory dx, multiple comorbidities, post traumatic OA with retained hardware </a:t>
            </a:r>
          </a:p>
          <a:p>
            <a:r>
              <a:rPr lang="en-US" dirty="0"/>
              <a:t>As experience and confidence (in myself, trusting the implant/process, seeing consistent and positive results) I expanded to more complex patients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0400" y="1846371"/>
            <a:ext cx="267919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28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52" y="0"/>
            <a:ext cx="11284335" cy="648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53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07664" y="795214"/>
            <a:ext cx="3082700" cy="507222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008776" y="795217"/>
            <a:ext cx="3183224" cy="5072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795220"/>
            <a:ext cx="3344751" cy="5072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327" y="795214"/>
            <a:ext cx="3250848" cy="5072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7756F3-D94B-F642-BA09-2697C0227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107" y="795217"/>
            <a:ext cx="3344751" cy="507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01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618" y="103537"/>
            <a:ext cx="6554556" cy="3196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618" y="3305025"/>
            <a:ext cx="6566460" cy="34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35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58868" y="834399"/>
            <a:ext cx="2985434" cy="4994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78" y="834399"/>
            <a:ext cx="2997043" cy="5002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764" y="814648"/>
            <a:ext cx="3040043" cy="5002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807" y="814648"/>
            <a:ext cx="2769268" cy="498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95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884" y="0"/>
            <a:ext cx="10406063" cy="1491258"/>
          </a:xfrm>
          <a:ln w="12700">
            <a:miter lim="400000"/>
          </a:ln>
        </p:spPr>
        <p:txBody>
          <a:bodyPr lIns="35719" tIns="35719" rIns="35719" bIns="35719" anchor="ctr">
            <a:normAutofit/>
          </a:bodyPr>
          <a:lstStyle/>
          <a:p>
            <a:pPr algn="l"/>
            <a:r>
              <a:rPr lang="en-US" sz="3797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if the implant doesn’t fit?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66205"/>
            <a:ext cx="8621486" cy="5729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4759631" y="4916546"/>
            <a:ext cx="505619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 Light"/>
              </a:rPr>
              <a:t>No aborted surgeries in &gt; 200 joints</a:t>
            </a:r>
          </a:p>
        </p:txBody>
      </p:sp>
    </p:spTree>
    <p:extLst>
      <p:ext uri="{BB962C8B-B14F-4D97-AF65-F5344CB8AC3E}">
        <p14:creationId xmlns:p14="http://schemas.microsoft.com/office/powerpoint/2010/main" val="20590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Ramping up with </a:t>
            </a:r>
            <a:r>
              <a:rPr lang="en-US" dirty="0" err="1"/>
              <a:t>Conformis</a:t>
            </a:r>
            <a:r>
              <a:rPr lang="en-US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-Word of mouth</a:t>
            </a:r>
          </a:p>
          <a:p>
            <a:pPr lvl="1"/>
            <a:r>
              <a:rPr lang="en-US" dirty="0"/>
              <a:t>Give patients brochures</a:t>
            </a:r>
          </a:p>
          <a:p>
            <a:pPr lvl="1"/>
            <a:r>
              <a:rPr lang="en-US" dirty="0"/>
              <a:t>Custom cutting jigs</a:t>
            </a:r>
          </a:p>
          <a:p>
            <a:r>
              <a:rPr lang="en-US" dirty="0"/>
              <a:t>-Marketing</a:t>
            </a:r>
          </a:p>
          <a:p>
            <a:pPr lvl="1"/>
            <a:r>
              <a:rPr lang="en-US" dirty="0"/>
              <a:t>Newspaper</a:t>
            </a:r>
          </a:p>
          <a:p>
            <a:pPr lvl="1"/>
            <a:r>
              <a:rPr lang="en-US" dirty="0"/>
              <a:t>Local news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737362"/>
            <a:ext cx="5046370" cy="463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74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Consultant </a:t>
            </a:r>
          </a:p>
          <a:p>
            <a:pPr lvl="1"/>
            <a:r>
              <a:rPr lang="en-US" dirty="0" err="1"/>
              <a:t>Conformis</a:t>
            </a:r>
            <a:endParaRPr lang="en-US" dirty="0"/>
          </a:p>
          <a:p>
            <a:pPr lvl="1"/>
            <a:endParaRPr lang="en-US" sz="2000" dirty="0"/>
          </a:p>
          <a:p>
            <a:r>
              <a:rPr lang="en-US" sz="2200" dirty="0"/>
              <a:t>-Thank you for this opportunity!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241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33" t="1982" r="3882" b="1647"/>
          <a:stretch/>
        </p:blipFill>
        <p:spPr>
          <a:xfrm>
            <a:off x="2895601" y="38101"/>
            <a:ext cx="6400799" cy="66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39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00217" y="304803"/>
            <a:ext cx="3580929" cy="1354217"/>
            <a:chOff x="381471" y="609599"/>
            <a:chExt cx="2743200" cy="1354217"/>
          </a:xfrm>
        </p:grpSpPr>
        <p:sp>
          <p:nvSpPr>
            <p:cNvPr id="17" name="TextBox 16"/>
            <p:cNvSpPr txBox="1"/>
            <p:nvPr/>
          </p:nvSpPr>
          <p:spPr>
            <a:xfrm>
              <a:off x="381471" y="609599"/>
              <a:ext cx="274320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January 1 – December 31</a:t>
              </a: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2014: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56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PRCOE Started </a:t>
              </a:r>
              <a:b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Septebmer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2015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685800" y="1219200"/>
              <a:ext cx="990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5943600" y="1850660"/>
            <a:ext cx="4572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642584" y="76200"/>
            <a:ext cx="4931267" cy="7078374"/>
            <a:chOff x="4297859" y="76200"/>
            <a:chExt cx="4807875" cy="7174827"/>
          </a:xfrm>
        </p:grpSpPr>
        <p:grpSp>
          <p:nvGrpSpPr>
            <p:cNvPr id="3" name="Group 2"/>
            <p:cNvGrpSpPr/>
            <p:nvPr/>
          </p:nvGrpSpPr>
          <p:grpSpPr>
            <a:xfrm>
              <a:off x="4297859" y="76200"/>
              <a:ext cx="4797602" cy="6281273"/>
              <a:chOff x="4019265" y="71819"/>
              <a:chExt cx="5027084" cy="697611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2"/>
              <a:srcRect l="21341"/>
              <a:stretch/>
            </p:blipFill>
            <p:spPr>
              <a:xfrm>
                <a:off x="4038600" y="71819"/>
                <a:ext cx="5007749" cy="347970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3"/>
              <a:srcRect l="22685" t="7677" r="1980"/>
              <a:stretch/>
            </p:blipFill>
            <p:spPr>
              <a:xfrm>
                <a:off x="4019265" y="3551526"/>
                <a:ext cx="5007750" cy="349641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26466" t="53142" b="-1"/>
            <a:stretch/>
          </p:blipFill>
          <p:spPr>
            <a:xfrm>
              <a:off x="4343400" y="6286732"/>
              <a:ext cx="4688070" cy="96429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/>
            <a:srcRect r="13339"/>
            <a:stretch/>
          </p:blipFill>
          <p:spPr>
            <a:xfrm rot="5400000">
              <a:off x="8004311" y="6149604"/>
              <a:ext cx="1504313" cy="698533"/>
            </a:xfrm>
            <a:prstGeom prst="rect">
              <a:avLst/>
            </a:prstGeom>
          </p:spPr>
        </p:pic>
      </p:grpSp>
      <p:cxnSp>
        <p:nvCxnSpPr>
          <p:cNvPr id="20" name="Straight Connector 19"/>
          <p:cNvCxnSpPr/>
          <p:nvPr/>
        </p:nvCxnSpPr>
        <p:spPr>
          <a:xfrm>
            <a:off x="4703825" y="5381214"/>
            <a:ext cx="5870025" cy="88725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/>
          <a:srcRect r="13339"/>
          <a:stretch/>
        </p:blipFill>
        <p:spPr>
          <a:xfrm rot="5400000">
            <a:off x="9621299" y="5892817"/>
            <a:ext cx="1206564" cy="698533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6096000" y="1698258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8121936" y="2912832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4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905470" y="228600"/>
            <a:ext cx="3657130" cy="2000548"/>
            <a:chOff x="381470" y="228600"/>
            <a:chExt cx="3657130" cy="2000548"/>
          </a:xfrm>
        </p:grpSpPr>
        <p:sp>
          <p:nvSpPr>
            <p:cNvPr id="29" name="TextBox 28"/>
            <p:cNvSpPr txBox="1"/>
            <p:nvPr/>
          </p:nvSpPr>
          <p:spPr>
            <a:xfrm>
              <a:off x="381470" y="228600"/>
              <a:ext cx="3657130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January 1 – December 31</a:t>
              </a: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2014: 56</a:t>
              </a: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2015: 93</a:t>
              </a: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685800" y="838201"/>
              <a:ext cx="132063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85800" y="1371603"/>
              <a:ext cx="1320630" cy="0"/>
            </a:xfrm>
            <a:prstGeom prst="line">
              <a:avLst/>
            </a:prstGeom>
            <a:ln>
              <a:solidFill>
                <a:srgbClr val="FFCC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6626" r="1094"/>
          <a:stretch/>
        </p:blipFill>
        <p:spPr>
          <a:xfrm>
            <a:off x="5594676" y="83286"/>
            <a:ext cx="5026929" cy="293928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t="6130"/>
          <a:stretch/>
        </p:blipFill>
        <p:spPr>
          <a:xfrm>
            <a:off x="5594676" y="2988009"/>
            <a:ext cx="5026929" cy="3068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661" t="56099" r="5658"/>
          <a:stretch/>
        </p:blipFill>
        <p:spPr>
          <a:xfrm>
            <a:off x="5562600" y="6056529"/>
            <a:ext cx="5059004" cy="1237162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6088912" y="1584671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991600" y="3581396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7010400" y="2124379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305800" y="2745964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5075983" y="5357956"/>
            <a:ext cx="5577840" cy="105187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1687579" y="3352801"/>
            <a:ext cx="1597890" cy="1643397"/>
            <a:chOff x="163579" y="3352800"/>
            <a:chExt cx="1597890" cy="1643397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5"/>
            <a:srcRect l="10717" t="1507" r="15120" b="-1507"/>
            <a:stretch/>
          </p:blipFill>
          <p:spPr>
            <a:xfrm>
              <a:off x="163579" y="3352800"/>
              <a:ext cx="1597890" cy="1604237"/>
            </a:xfrm>
            <a:prstGeom prst="rect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</p:pic>
        <p:grpSp>
          <p:nvGrpSpPr>
            <p:cNvPr id="69" name="Group 68"/>
            <p:cNvGrpSpPr/>
            <p:nvPr/>
          </p:nvGrpSpPr>
          <p:grpSpPr>
            <a:xfrm>
              <a:off x="163579" y="3366860"/>
              <a:ext cx="1354044" cy="1629337"/>
              <a:chOff x="163579" y="3366860"/>
              <a:chExt cx="1354044" cy="1629337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374623" y="4626865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1,320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63579" y="336686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FL</a:t>
                </a: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792532" y="3908461"/>
                <a:ext cx="457200" cy="3048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3312656" y="3352799"/>
            <a:ext cx="1202093" cy="1627632"/>
            <a:chOff x="1873873" y="3355549"/>
            <a:chExt cx="1202093" cy="1625659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7206" t="18576" r="7326" b="20312"/>
            <a:stretch/>
          </p:blipFill>
          <p:spPr>
            <a:xfrm>
              <a:off x="1881981" y="3355549"/>
              <a:ext cx="1193985" cy="1603165"/>
            </a:xfrm>
            <a:prstGeom prst="rect">
              <a:avLst/>
            </a:prstGeom>
            <a:ln w="38100" cap="sq">
              <a:solidFill>
                <a:schemeClr val="accent5">
                  <a:lumMod val="75000"/>
                </a:schemeClr>
              </a:solidFill>
              <a:prstDash val="solid"/>
              <a:miter lim="800000"/>
            </a:ln>
            <a:effectLst/>
          </p:spPr>
        </p:pic>
        <p:sp>
          <p:nvSpPr>
            <p:cNvPr id="76" name="TextBox 75"/>
            <p:cNvSpPr txBox="1"/>
            <p:nvPr/>
          </p:nvSpPr>
          <p:spPr>
            <a:xfrm>
              <a:off x="1922346" y="4611876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392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 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873873" y="336686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SW MN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2127800" y="4041429"/>
              <a:ext cx="457200" cy="3048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65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905470" y="228601"/>
            <a:ext cx="3657130" cy="2554545"/>
            <a:chOff x="381470" y="228600"/>
            <a:chExt cx="3657130" cy="2554545"/>
          </a:xfrm>
        </p:grpSpPr>
        <p:sp>
          <p:nvSpPr>
            <p:cNvPr id="32" name="TextBox 31"/>
            <p:cNvSpPr txBox="1"/>
            <p:nvPr/>
          </p:nvSpPr>
          <p:spPr>
            <a:xfrm>
              <a:off x="381470" y="228600"/>
              <a:ext cx="36571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January 1 – December 31</a:t>
              </a: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2014: 56</a:t>
              </a: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2015: 93</a:t>
              </a: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2016: 160</a:t>
              </a: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85800" y="838201"/>
              <a:ext cx="132063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85800" y="1371603"/>
              <a:ext cx="1320630" cy="0"/>
            </a:xfrm>
            <a:prstGeom prst="line">
              <a:avLst/>
            </a:prstGeom>
            <a:ln>
              <a:solidFill>
                <a:srgbClr val="FFCC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85800" y="1981200"/>
              <a:ext cx="1320630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691133" y="76200"/>
            <a:ext cx="4876800" cy="7010400"/>
            <a:chOff x="4167133" y="76200"/>
            <a:chExt cx="4876800" cy="7010400"/>
          </a:xfrm>
        </p:grpSpPr>
        <p:grpSp>
          <p:nvGrpSpPr>
            <p:cNvPr id="7" name="Group 6"/>
            <p:cNvGrpSpPr/>
            <p:nvPr/>
          </p:nvGrpSpPr>
          <p:grpSpPr>
            <a:xfrm>
              <a:off x="4167133" y="76200"/>
              <a:ext cx="4876800" cy="7010400"/>
              <a:chOff x="4267200" y="76200"/>
              <a:chExt cx="4791456" cy="7165235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t="6367"/>
              <a:stretch/>
            </p:blipFill>
            <p:spPr>
              <a:xfrm>
                <a:off x="4267200" y="76200"/>
                <a:ext cx="4791456" cy="306206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/>
              <a:srcRect l="7366" t="-224"/>
              <a:stretch/>
            </p:blipFill>
            <p:spPr>
              <a:xfrm>
                <a:off x="4267200" y="2880816"/>
                <a:ext cx="4791456" cy="303496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/>
              <a:srcRect l="25104" t="36986"/>
              <a:stretch/>
            </p:blipFill>
            <p:spPr>
              <a:xfrm>
                <a:off x="4267200" y="5628337"/>
                <a:ext cx="4572000" cy="1613098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0459" y="5508360"/>
              <a:ext cx="533474" cy="1578240"/>
            </a:xfrm>
            <a:prstGeom prst="rect">
              <a:avLst/>
            </a:prstGeom>
          </p:spPr>
        </p:pic>
      </p:grpSp>
      <p:sp>
        <p:nvSpPr>
          <p:cNvPr id="73" name="Oval 72"/>
          <p:cNvSpPr/>
          <p:nvPr/>
        </p:nvSpPr>
        <p:spPr>
          <a:xfrm>
            <a:off x="7772400" y="533399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66453" t="26861" r="20835" b="39562"/>
          <a:stretch/>
        </p:blipFill>
        <p:spPr>
          <a:xfrm>
            <a:off x="5867400" y="1447801"/>
            <a:ext cx="152870" cy="254783"/>
          </a:xfrm>
          <a:prstGeom prst="rect">
            <a:avLst/>
          </a:prstGeom>
        </p:spPr>
      </p:pic>
      <p:sp>
        <p:nvSpPr>
          <p:cNvPr id="74" name="Oval 73"/>
          <p:cNvSpPr/>
          <p:nvPr/>
        </p:nvSpPr>
        <p:spPr>
          <a:xfrm>
            <a:off x="5791435" y="1447800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6705600" y="2134005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7835514" y="2264283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8382000" y="3011127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8915400" y="3642281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8059710" y="2767499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8059710" y="4019722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372600" y="6297480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5075983" y="5357956"/>
            <a:ext cx="5577840" cy="105187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1687579" y="3352801"/>
            <a:ext cx="1597890" cy="1643397"/>
            <a:chOff x="163579" y="3352800"/>
            <a:chExt cx="1597890" cy="164339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/>
            <a:srcRect l="10717" t="1507" r="15120" b="-1507"/>
            <a:stretch/>
          </p:blipFill>
          <p:spPr>
            <a:xfrm>
              <a:off x="163579" y="3352800"/>
              <a:ext cx="1597890" cy="1604237"/>
            </a:xfrm>
            <a:prstGeom prst="rect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</p:pic>
        <p:grpSp>
          <p:nvGrpSpPr>
            <p:cNvPr id="50" name="Group 49"/>
            <p:cNvGrpSpPr/>
            <p:nvPr/>
          </p:nvGrpSpPr>
          <p:grpSpPr>
            <a:xfrm>
              <a:off x="163579" y="3366860"/>
              <a:ext cx="1354044" cy="1629337"/>
              <a:chOff x="163579" y="3366860"/>
              <a:chExt cx="1354044" cy="1629337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374623" y="4626865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1,320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63579" y="336686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FL</a:t>
                </a: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792532" y="3908461"/>
                <a:ext cx="457200" cy="3048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3312656" y="3352799"/>
            <a:ext cx="1202093" cy="1627632"/>
            <a:chOff x="1873873" y="3355549"/>
            <a:chExt cx="1202093" cy="162565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7206" t="18576" r="7326" b="20312"/>
            <a:stretch/>
          </p:blipFill>
          <p:spPr>
            <a:xfrm>
              <a:off x="1881981" y="3355549"/>
              <a:ext cx="1193985" cy="1603165"/>
            </a:xfrm>
            <a:prstGeom prst="rect">
              <a:avLst/>
            </a:prstGeom>
            <a:ln w="38100" cap="sq">
              <a:solidFill>
                <a:schemeClr val="accent5">
                  <a:lumMod val="75000"/>
                </a:schemeClr>
              </a:solidFill>
              <a:prstDash val="solid"/>
              <a:miter lim="800000"/>
            </a:ln>
            <a:effectLst/>
          </p:spPr>
        </p:pic>
        <p:sp>
          <p:nvSpPr>
            <p:cNvPr id="56" name="TextBox 55"/>
            <p:cNvSpPr txBox="1"/>
            <p:nvPr/>
          </p:nvSpPr>
          <p:spPr>
            <a:xfrm>
              <a:off x="1922346" y="4611876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392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 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873873" y="336686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SW MN</a:t>
              </a:r>
            </a:p>
          </p:txBody>
        </p:sp>
        <p:sp>
          <p:nvSpPr>
            <p:cNvPr id="58" name="Oval 57"/>
            <p:cNvSpPr/>
            <p:nvPr/>
          </p:nvSpPr>
          <p:spPr>
            <a:xfrm>
              <a:off x="2127800" y="4041429"/>
              <a:ext cx="457200" cy="3048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6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18" y="3341641"/>
            <a:ext cx="1599399" cy="1646304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1905470" y="228600"/>
            <a:ext cx="3657130" cy="2831544"/>
            <a:chOff x="381470" y="228600"/>
            <a:chExt cx="3657130" cy="2831544"/>
          </a:xfrm>
        </p:grpSpPr>
        <p:sp>
          <p:nvSpPr>
            <p:cNvPr id="10" name="TextBox 9"/>
            <p:cNvSpPr txBox="1"/>
            <p:nvPr/>
          </p:nvSpPr>
          <p:spPr>
            <a:xfrm>
              <a:off x="381470" y="228600"/>
              <a:ext cx="3657130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January 1 – December 31</a:t>
              </a: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2014: 56</a:t>
              </a: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2015: 93</a:t>
              </a: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2016: 160</a:t>
              </a: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2017: 188</a:t>
              </a: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685800" y="838201"/>
              <a:ext cx="132063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85800" y="1371603"/>
              <a:ext cx="1320630" cy="0"/>
            </a:xfrm>
            <a:prstGeom prst="line">
              <a:avLst/>
            </a:prstGeom>
            <a:ln>
              <a:solidFill>
                <a:srgbClr val="FFCC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85800" y="1981200"/>
              <a:ext cx="1320630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85800" y="2478790"/>
              <a:ext cx="1316736" cy="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602966" y="98071"/>
            <a:ext cx="5026771" cy="6742209"/>
            <a:chOff x="4117229" y="39591"/>
            <a:chExt cx="4950571" cy="7047011"/>
          </a:xfrm>
        </p:grpSpPr>
        <p:grpSp>
          <p:nvGrpSpPr>
            <p:cNvPr id="53" name="Group 52"/>
            <p:cNvGrpSpPr/>
            <p:nvPr/>
          </p:nvGrpSpPr>
          <p:grpSpPr>
            <a:xfrm>
              <a:off x="4141910" y="39591"/>
              <a:ext cx="4925890" cy="6056409"/>
              <a:chOff x="3946980" y="0"/>
              <a:chExt cx="5213974" cy="7199409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3"/>
              <a:srcRect r="1318"/>
              <a:stretch/>
            </p:blipFill>
            <p:spPr>
              <a:xfrm>
                <a:off x="3946980" y="0"/>
                <a:ext cx="5197020" cy="3320349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4"/>
              <a:srcRect l="2772" t="4664" r="7187" b="1837"/>
              <a:stretch/>
            </p:blipFill>
            <p:spPr>
              <a:xfrm>
                <a:off x="3954292" y="3316187"/>
                <a:ext cx="5206662" cy="3883222"/>
              </a:xfrm>
              <a:prstGeom prst="rect">
                <a:avLst/>
              </a:prstGeom>
            </p:spPr>
          </p:pic>
        </p:grp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5"/>
            <a:srcRect l="12414" t="47783" b="6802"/>
            <a:stretch/>
          </p:blipFill>
          <p:spPr>
            <a:xfrm>
              <a:off x="4117229" y="6045147"/>
              <a:ext cx="4300728" cy="1041454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6"/>
            <a:srcRect r="13339"/>
            <a:stretch/>
          </p:blipFill>
          <p:spPr>
            <a:xfrm rot="5400000">
              <a:off x="8152326" y="6171129"/>
              <a:ext cx="1143003" cy="687944"/>
            </a:xfrm>
            <a:prstGeom prst="rect">
              <a:avLst/>
            </a:prstGeom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8780" y="6526099"/>
            <a:ext cx="108620" cy="128016"/>
          </a:xfrm>
          <a:prstGeom prst="rect">
            <a:avLst/>
          </a:prstGeom>
        </p:spPr>
      </p:pic>
      <p:cxnSp>
        <p:nvCxnSpPr>
          <p:cNvPr id="58" name="Straight Connector 57"/>
          <p:cNvCxnSpPr/>
          <p:nvPr/>
        </p:nvCxnSpPr>
        <p:spPr>
          <a:xfrm>
            <a:off x="4924869" y="5394786"/>
            <a:ext cx="5577840" cy="105187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312656" y="3341641"/>
            <a:ext cx="1202093" cy="1673352"/>
            <a:chOff x="1873873" y="3355549"/>
            <a:chExt cx="1202093" cy="16256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7206" t="18576" r="7326" b="20312"/>
            <a:stretch/>
          </p:blipFill>
          <p:spPr>
            <a:xfrm>
              <a:off x="1881981" y="3355549"/>
              <a:ext cx="1193985" cy="1603165"/>
            </a:xfrm>
            <a:prstGeom prst="rect">
              <a:avLst/>
            </a:prstGeom>
            <a:ln w="38100" cap="sq">
              <a:solidFill>
                <a:schemeClr val="accent5">
                  <a:lumMod val="75000"/>
                </a:schemeClr>
              </a:solidFill>
              <a:prstDash val="solid"/>
              <a:miter lim="800000"/>
            </a:ln>
            <a:effectLst/>
          </p:spPr>
        </p:pic>
        <p:sp>
          <p:nvSpPr>
            <p:cNvPr id="42" name="TextBox 41"/>
            <p:cNvSpPr txBox="1"/>
            <p:nvPr/>
          </p:nvSpPr>
          <p:spPr>
            <a:xfrm>
              <a:off x="1922346" y="4611876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392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 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73873" y="336686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SW MN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2127800" y="4041429"/>
              <a:ext cx="457200" cy="3048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615564" y="5100207"/>
            <a:ext cx="1252604" cy="1695987"/>
            <a:chOff x="1826112" y="5108231"/>
            <a:chExt cx="1252604" cy="16959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0"/>
            <a:srcRect l="44656" t="21880" r="26773" b="26906"/>
            <a:stretch/>
          </p:blipFill>
          <p:spPr>
            <a:xfrm>
              <a:off x="1881981" y="5130463"/>
              <a:ext cx="1196735" cy="1600200"/>
            </a:xfrm>
            <a:prstGeom prst="rect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1926357" y="6434886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270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 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26112" y="5108231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NC WI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2585000" y="6056529"/>
              <a:ext cx="457200" cy="3048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917626" y="5100207"/>
            <a:ext cx="1775396" cy="1695987"/>
            <a:chOff x="3222914" y="5108231"/>
            <a:chExt cx="1775396" cy="16959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1"/>
            <a:srcRect l="16622" t="20717"/>
            <a:stretch/>
          </p:blipFill>
          <p:spPr>
            <a:xfrm>
              <a:off x="3222914" y="5130463"/>
              <a:ext cx="1706940" cy="1600200"/>
            </a:xfrm>
            <a:prstGeom prst="rect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</p:pic>
        <p:sp>
          <p:nvSpPr>
            <p:cNvPr id="60" name="TextBox 59"/>
            <p:cNvSpPr txBox="1"/>
            <p:nvPr/>
          </p:nvSpPr>
          <p:spPr>
            <a:xfrm>
              <a:off x="3855310" y="5108231"/>
              <a:ext cx="1143000" cy="383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WC WI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4426810" y="6385341"/>
              <a:ext cx="457200" cy="3161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260035" y="6434886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157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 </a:t>
              </a:r>
            </a:p>
          </p:txBody>
        </p:sp>
      </p:grpSp>
      <p:sp>
        <p:nvSpPr>
          <p:cNvPr id="64" name="Oval 63"/>
          <p:cNvSpPr/>
          <p:nvPr/>
        </p:nvSpPr>
        <p:spPr>
          <a:xfrm>
            <a:off x="10375729" y="76199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12692" y="6433457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6088912" y="1584671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5583724" y="2326389"/>
            <a:ext cx="4572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6364121" y="536569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7968349" y="664583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8273149" y="1768970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010400" y="2166900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8022398" y="2238159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77299" y="688970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306198" y="5140739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6318219" y="5076412"/>
            <a:ext cx="531024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7441568" y="4746085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8991600" y="3656342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610998" y="4484144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8269248" y="4052149"/>
            <a:ext cx="4572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32382" y="461187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1,367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25168" y="336686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</a:t>
            </a:r>
          </a:p>
        </p:txBody>
      </p:sp>
      <p:sp>
        <p:nvSpPr>
          <p:cNvPr id="26" name="Oval 25"/>
          <p:cNvSpPr/>
          <p:nvPr/>
        </p:nvSpPr>
        <p:spPr>
          <a:xfrm>
            <a:off x="2362836" y="3927447"/>
            <a:ext cx="4572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836794" y="4392495"/>
            <a:ext cx="4572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8174798" y="2750586"/>
            <a:ext cx="359602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8570162" y="3038903"/>
            <a:ext cx="268552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242260" y="356436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1,320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421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05470" y="228600"/>
            <a:ext cx="3657130" cy="3385542"/>
            <a:chOff x="381470" y="228600"/>
            <a:chExt cx="3657130" cy="3385542"/>
          </a:xfrm>
        </p:grpSpPr>
        <p:sp>
          <p:nvSpPr>
            <p:cNvPr id="10" name="TextBox 9"/>
            <p:cNvSpPr txBox="1"/>
            <p:nvPr/>
          </p:nvSpPr>
          <p:spPr>
            <a:xfrm>
              <a:off x="381470" y="228600"/>
              <a:ext cx="3657130" cy="3385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January 1 – December 31</a:t>
              </a: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2014: 56</a:t>
              </a: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2015: 93</a:t>
              </a: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2016: 160</a:t>
              </a: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2017: 188</a:t>
              </a: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 – July 2018: 142</a:t>
              </a: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111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685800" y="838201"/>
              <a:ext cx="132063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85800" y="1371603"/>
              <a:ext cx="1320630" cy="0"/>
            </a:xfrm>
            <a:prstGeom prst="line">
              <a:avLst/>
            </a:prstGeom>
            <a:ln>
              <a:solidFill>
                <a:srgbClr val="FFCC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85800" y="1981200"/>
              <a:ext cx="1320630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85800" y="2478790"/>
              <a:ext cx="1316736" cy="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3331758" y="3355550"/>
            <a:ext cx="1194022" cy="1625659"/>
            <a:chOff x="1873873" y="3355549"/>
            <a:chExt cx="1194022" cy="1625659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7206" t="18576" r="7326" b="20312"/>
            <a:stretch/>
          </p:blipFill>
          <p:spPr>
            <a:xfrm>
              <a:off x="1881981" y="3355549"/>
              <a:ext cx="1185914" cy="1618488"/>
            </a:xfrm>
            <a:prstGeom prst="rect">
              <a:avLst/>
            </a:prstGeom>
            <a:ln w="38100" cap="sq">
              <a:solidFill>
                <a:schemeClr val="accent5">
                  <a:lumMod val="75000"/>
                </a:schemeClr>
              </a:solidFill>
              <a:prstDash val="solid"/>
              <a:miter lim="800000"/>
            </a:ln>
            <a:effectLst/>
          </p:spPr>
        </p:pic>
        <p:sp>
          <p:nvSpPr>
            <p:cNvPr id="70" name="TextBox 69"/>
            <p:cNvSpPr txBox="1"/>
            <p:nvPr/>
          </p:nvSpPr>
          <p:spPr>
            <a:xfrm>
              <a:off x="1922346" y="4611876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392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 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873873" y="336686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SW MN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2127800" y="4041429"/>
              <a:ext cx="457200" cy="3048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615564" y="5092840"/>
            <a:ext cx="1252604" cy="1695987"/>
            <a:chOff x="1826112" y="5108231"/>
            <a:chExt cx="1252604" cy="1695987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4"/>
            <a:srcRect l="44656" t="21880" r="26773" b="26906"/>
            <a:stretch/>
          </p:blipFill>
          <p:spPr>
            <a:xfrm>
              <a:off x="1881981" y="5130463"/>
              <a:ext cx="1196735" cy="1600200"/>
            </a:xfrm>
            <a:prstGeom prst="rect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</p:pic>
        <p:sp>
          <p:nvSpPr>
            <p:cNvPr id="80" name="TextBox 79"/>
            <p:cNvSpPr txBox="1"/>
            <p:nvPr/>
          </p:nvSpPr>
          <p:spPr>
            <a:xfrm>
              <a:off x="1926357" y="6434886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270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 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826112" y="5108231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NC WI</a:t>
              </a:r>
            </a:p>
          </p:txBody>
        </p:sp>
        <p:sp>
          <p:nvSpPr>
            <p:cNvPr id="82" name="Oval 81"/>
            <p:cNvSpPr/>
            <p:nvPr/>
          </p:nvSpPr>
          <p:spPr>
            <a:xfrm>
              <a:off x="2585000" y="6056529"/>
              <a:ext cx="457200" cy="3048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5"/>
          <a:srcRect l="11212"/>
          <a:stretch/>
        </p:blipFill>
        <p:spPr>
          <a:xfrm>
            <a:off x="1676400" y="3355549"/>
            <a:ext cx="1599377" cy="1618488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90" name="TextBox 89"/>
          <p:cNvSpPr txBox="1"/>
          <p:nvPr/>
        </p:nvSpPr>
        <p:spPr>
          <a:xfrm>
            <a:off x="1732382" y="4611876"/>
            <a:ext cx="170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1,360-1,367 mi 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725168" y="336686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</a:t>
            </a:r>
          </a:p>
        </p:txBody>
      </p:sp>
      <p:sp>
        <p:nvSpPr>
          <p:cNvPr id="92" name="Oval 91"/>
          <p:cNvSpPr/>
          <p:nvPr/>
        </p:nvSpPr>
        <p:spPr>
          <a:xfrm>
            <a:off x="2362836" y="3927447"/>
            <a:ext cx="4572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242260" y="356436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1,320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94" name="Oval 93"/>
          <p:cNvSpPr/>
          <p:nvPr/>
        </p:nvSpPr>
        <p:spPr>
          <a:xfrm>
            <a:off x="1846682" y="4359360"/>
            <a:ext cx="4572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2209800" y="3065493"/>
            <a:ext cx="2127800" cy="0"/>
          </a:xfrm>
          <a:prstGeom prst="line">
            <a:avLst/>
          </a:prstGeom>
          <a:ln>
            <a:solidFill>
              <a:srgbClr val="D79ED6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11" name="Group 110"/>
          <p:cNvGrpSpPr/>
          <p:nvPr/>
        </p:nvGrpSpPr>
        <p:grpSpPr>
          <a:xfrm>
            <a:off x="5194809" y="113617"/>
            <a:ext cx="5601009" cy="7245151"/>
            <a:chOff x="4191000" y="222449"/>
            <a:chExt cx="4914734" cy="7318708"/>
          </a:xfrm>
        </p:grpSpPr>
        <p:grpSp>
          <p:nvGrpSpPr>
            <p:cNvPr id="109" name="Group 108"/>
            <p:cNvGrpSpPr/>
            <p:nvPr/>
          </p:nvGrpSpPr>
          <p:grpSpPr>
            <a:xfrm>
              <a:off x="4191000" y="222449"/>
              <a:ext cx="4876800" cy="7318708"/>
              <a:chOff x="4191000" y="222449"/>
              <a:chExt cx="4876800" cy="7318708"/>
            </a:xfrm>
          </p:grpSpPr>
          <p:grpSp>
            <p:nvGrpSpPr>
              <p:cNvPr id="107" name="Group 106"/>
              <p:cNvGrpSpPr/>
              <p:nvPr/>
            </p:nvGrpSpPr>
            <p:grpSpPr>
              <a:xfrm>
                <a:off x="4191000" y="222449"/>
                <a:ext cx="4876800" cy="5873551"/>
                <a:chOff x="4114800" y="70049"/>
                <a:chExt cx="4876800" cy="5873551"/>
              </a:xfrm>
            </p:grpSpPr>
            <p:pic>
              <p:nvPicPr>
                <p:cNvPr id="105" name="Picture 104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1816" r="1253" b="1870"/>
                <a:stretch/>
              </p:blipFill>
              <p:spPr>
                <a:xfrm>
                  <a:off x="4114800" y="70049"/>
                  <a:ext cx="4876800" cy="2977952"/>
                </a:xfrm>
                <a:prstGeom prst="rect">
                  <a:avLst/>
                </a:prstGeom>
              </p:spPr>
            </p:pic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6736" t="4062"/>
                <a:stretch/>
              </p:blipFill>
              <p:spPr>
                <a:xfrm>
                  <a:off x="4114800" y="2971800"/>
                  <a:ext cx="4876800" cy="2971800"/>
                </a:xfrm>
                <a:prstGeom prst="rect">
                  <a:avLst/>
                </a:prstGeom>
              </p:spPr>
            </p:pic>
          </p:grpSp>
          <p:pic>
            <p:nvPicPr>
              <p:cNvPr id="108" name="Picture 107"/>
              <p:cNvPicPr>
                <a:picLocks noChangeAspect="1"/>
              </p:cNvPicPr>
              <p:nvPr/>
            </p:nvPicPr>
            <p:blipFill rotWithShape="1">
              <a:blip r:embed="rId8"/>
              <a:srcRect l="4762"/>
              <a:stretch/>
            </p:blipFill>
            <p:spPr>
              <a:xfrm>
                <a:off x="4191000" y="5715000"/>
                <a:ext cx="4572000" cy="1826157"/>
              </a:xfrm>
              <a:prstGeom prst="rect">
                <a:avLst/>
              </a:prstGeom>
            </p:spPr>
          </p:pic>
        </p:grpSp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9"/>
            <a:srcRect r="13339"/>
            <a:stretch/>
          </p:blipFill>
          <p:spPr>
            <a:xfrm rot="5400000">
              <a:off x="7859246" y="6294669"/>
              <a:ext cx="1794443" cy="698533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2949004" y="5092840"/>
            <a:ext cx="1775396" cy="1695987"/>
            <a:chOff x="3222914" y="5108231"/>
            <a:chExt cx="1775396" cy="1695987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10"/>
            <a:srcRect l="16622" t="20717"/>
            <a:stretch/>
          </p:blipFill>
          <p:spPr>
            <a:xfrm>
              <a:off x="3222914" y="5130463"/>
              <a:ext cx="1706940" cy="1600200"/>
            </a:xfrm>
            <a:prstGeom prst="rect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</p:pic>
        <p:sp>
          <p:nvSpPr>
            <p:cNvPr id="85" name="TextBox 84"/>
            <p:cNvSpPr txBox="1"/>
            <p:nvPr/>
          </p:nvSpPr>
          <p:spPr>
            <a:xfrm>
              <a:off x="3855310" y="5108231"/>
              <a:ext cx="1143000" cy="383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WC WI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426810" y="6385341"/>
              <a:ext cx="457200" cy="3161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260035" y="6434886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157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 </a:t>
              </a:r>
            </a:p>
          </p:txBody>
        </p:sp>
      </p:grpSp>
      <p:cxnSp>
        <p:nvCxnSpPr>
          <p:cNvPr id="124" name="Straight Connector 123"/>
          <p:cNvCxnSpPr/>
          <p:nvPr/>
        </p:nvCxnSpPr>
        <p:spPr>
          <a:xfrm>
            <a:off x="4724401" y="5470986"/>
            <a:ext cx="6200331" cy="67807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5" name="Group 124"/>
          <p:cNvGrpSpPr/>
          <p:nvPr/>
        </p:nvGrpSpPr>
        <p:grpSpPr>
          <a:xfrm>
            <a:off x="5268026" y="158929"/>
            <a:ext cx="5310880" cy="5405660"/>
            <a:chOff x="4071800" y="76199"/>
            <a:chExt cx="5084729" cy="5178246"/>
          </a:xfrm>
        </p:grpSpPr>
        <p:sp>
          <p:nvSpPr>
            <p:cNvPr id="126" name="Oval 125"/>
            <p:cNvSpPr/>
            <p:nvPr/>
          </p:nvSpPr>
          <p:spPr>
            <a:xfrm>
              <a:off x="8851729" y="76199"/>
              <a:ext cx="304800" cy="3048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4071800" y="536569"/>
              <a:ext cx="4686299" cy="4717876"/>
              <a:chOff x="4071800" y="536569"/>
              <a:chExt cx="4686299" cy="4717876"/>
            </a:xfrm>
          </p:grpSpPr>
          <p:sp>
            <p:nvSpPr>
              <p:cNvPr id="129" name="Oval 128"/>
              <p:cNvSpPr/>
              <p:nvPr/>
            </p:nvSpPr>
            <p:spPr>
              <a:xfrm>
                <a:off x="4564912" y="1584671"/>
                <a:ext cx="304800" cy="3048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4071800" y="2407065"/>
                <a:ext cx="457200" cy="3048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840121" y="536569"/>
                <a:ext cx="304800" cy="3048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6444349" y="664583"/>
                <a:ext cx="304800" cy="3048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6650798" y="1903339"/>
                <a:ext cx="403151" cy="39793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5486400" y="2166899"/>
                <a:ext cx="333286" cy="46429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6498398" y="2322785"/>
                <a:ext cx="304800" cy="3048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8453299" y="688970"/>
                <a:ext cx="304800" cy="3048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5829994" y="4949643"/>
                <a:ext cx="304800" cy="3048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772104" y="4866808"/>
                <a:ext cx="531024" cy="3048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5917568" y="4538850"/>
                <a:ext cx="304800" cy="3048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7543800" y="3581400"/>
                <a:ext cx="304800" cy="3048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6086998" y="4276909"/>
                <a:ext cx="304800" cy="3048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6745248" y="3962400"/>
                <a:ext cx="457200" cy="3048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3" name="Oval 142"/>
          <p:cNvSpPr/>
          <p:nvPr/>
        </p:nvSpPr>
        <p:spPr>
          <a:xfrm>
            <a:off x="8010940" y="3051095"/>
            <a:ext cx="375596" cy="318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8406304" y="3339412"/>
            <a:ext cx="268810" cy="274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5243980" y="4452782"/>
            <a:ext cx="318356" cy="318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8192068" y="5925766"/>
            <a:ext cx="318356" cy="318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5904671" y="3528094"/>
            <a:ext cx="318356" cy="318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3670" y="6628827"/>
            <a:ext cx="108620" cy="128016"/>
          </a:xfrm>
          <a:prstGeom prst="rect">
            <a:avLst/>
          </a:prstGeom>
        </p:spPr>
      </p:pic>
      <p:sp>
        <p:nvSpPr>
          <p:cNvPr id="67" name="Oval 66"/>
          <p:cNvSpPr/>
          <p:nvPr/>
        </p:nvSpPr>
        <p:spPr>
          <a:xfrm>
            <a:off x="9347582" y="6536185"/>
            <a:ext cx="304800" cy="304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10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rrent Stat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vert="horz" lIns="35719" tIns="35719" rIns="35719" bIns="35719" rtlCol="0" anchor="ctr">
            <a:normAutofit/>
          </a:bodyPr>
          <a:lstStyle/>
          <a:p>
            <a:pPr algn="l"/>
            <a:r>
              <a:rPr sz="3797" b="1" i="1" dirty="0">
                <a:solidFill>
                  <a:schemeClr val="tx1"/>
                </a:solidFill>
              </a:rPr>
              <a:t>Current Status</a:t>
            </a:r>
          </a:p>
        </p:txBody>
      </p:sp>
      <p:sp>
        <p:nvSpPr>
          <p:cNvPr id="165" name="Majority of primary knees are ConforMI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3200" dirty="0"/>
              <a:t>Majority of primary knees are </a:t>
            </a:r>
            <a:r>
              <a:rPr lang="en-US" sz="3200" dirty="0"/>
              <a:t>Conformis </a:t>
            </a:r>
            <a:endParaRPr sz="3200" dirty="0"/>
          </a:p>
          <a:p>
            <a:r>
              <a:rPr sz="3200" dirty="0"/>
              <a:t>PS allows expanded patient selection</a:t>
            </a:r>
          </a:p>
          <a:p>
            <a:r>
              <a:rPr sz="3200" dirty="0"/>
              <a:t>Main contraindication is nickel allergy or needing </a:t>
            </a:r>
            <a:r>
              <a:rPr lang="en-US" sz="3200" dirty="0"/>
              <a:t>stems, augments</a:t>
            </a:r>
            <a:endParaRPr sz="3200" dirty="0"/>
          </a:p>
          <a:p>
            <a:r>
              <a:rPr lang="en-US" sz="3200" dirty="0"/>
              <a:t>I personally would m</a:t>
            </a:r>
            <a:r>
              <a:rPr sz="3200" dirty="0"/>
              <a:t>uch rather do </a:t>
            </a:r>
            <a:r>
              <a:rPr lang="en-US" sz="3200" dirty="0"/>
              <a:t>Conformis </a:t>
            </a:r>
            <a:r>
              <a:rPr sz="3200" dirty="0"/>
              <a:t>than off-the-shelf</a:t>
            </a:r>
          </a:p>
        </p:txBody>
      </p:sp>
    </p:spTree>
    <p:extLst>
      <p:ext uri="{BB962C8B-B14F-4D97-AF65-F5344CB8AC3E}">
        <p14:creationId xmlns:p14="http://schemas.microsoft.com/office/powerpoint/2010/main" val="63103400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ear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vert="horz" lIns="35719" tIns="35719" rIns="35719" bIns="35719" rtlCol="0" anchor="ctr">
            <a:normAutofit/>
          </a:bodyPr>
          <a:lstStyle/>
          <a:p>
            <a:pPr algn="l"/>
            <a:r>
              <a:rPr sz="3797" b="1" i="1" dirty="0">
                <a:solidFill>
                  <a:schemeClr val="tx1"/>
                </a:solidFill>
              </a:rPr>
              <a:t>Pearls</a:t>
            </a:r>
          </a:p>
        </p:txBody>
      </p:sp>
      <p:sp>
        <p:nvSpPr>
          <p:cNvPr id="177" name="Examine the knee before you start. Know what you are starting with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/>
              <a:t>-Examine the knee before you start. Know what you are starting with</a:t>
            </a:r>
          </a:p>
          <a:p>
            <a:pPr lvl="1"/>
            <a:r>
              <a:rPr lang="en-US" sz="2000" dirty="0"/>
              <a:t>Deformity, range of motion</a:t>
            </a:r>
          </a:p>
          <a:p>
            <a:r>
              <a:rPr lang="en-US" sz="2400" dirty="0"/>
              <a:t>-Follow the plan and trust the plan</a:t>
            </a:r>
          </a:p>
          <a:p>
            <a:pPr lvl="1"/>
            <a:r>
              <a:rPr lang="en-US" sz="2000" dirty="0"/>
              <a:t>If you start to “eye ball it” or free hand it you will get into trouble</a:t>
            </a:r>
          </a:p>
          <a:p>
            <a:pPr lvl="1"/>
            <a:r>
              <a:rPr lang="en-US" sz="2000" dirty="0"/>
              <a:t>Measure cuts if you want</a:t>
            </a:r>
          </a:p>
          <a:p>
            <a:pPr lvl="1"/>
            <a:r>
              <a:rPr lang="en-US" sz="2000" dirty="0"/>
              <a:t>Hold on any releases until the end</a:t>
            </a:r>
            <a:endParaRPr sz="2000" dirty="0"/>
          </a:p>
          <a:p>
            <a:r>
              <a:rPr lang="en-US" sz="2400" dirty="0"/>
              <a:t>-</a:t>
            </a:r>
            <a:r>
              <a:rPr sz="2400" dirty="0"/>
              <a:t>Take your time </a:t>
            </a:r>
            <a:endParaRPr lang="en-US" sz="2400" dirty="0"/>
          </a:p>
          <a:p>
            <a:pPr lvl="1"/>
            <a:r>
              <a:rPr lang="en-US" sz="2000" dirty="0"/>
              <a:t>Jigs</a:t>
            </a:r>
          </a:p>
          <a:p>
            <a:pPr lvl="1"/>
            <a:r>
              <a:rPr lang="en-US" sz="2000" dirty="0"/>
              <a:t>With your cuts (especially the distal femur cut)- “massage the cut”</a:t>
            </a:r>
          </a:p>
          <a:p>
            <a:pPr lvl="1"/>
            <a:r>
              <a:rPr lang="en-US" sz="2000" dirty="0"/>
              <a:t>Accuracy and precision are important</a:t>
            </a:r>
          </a:p>
        </p:txBody>
      </p:sp>
    </p:spTree>
    <p:extLst>
      <p:ext uri="{BB962C8B-B14F-4D97-AF65-F5344CB8AC3E}">
        <p14:creationId xmlns:p14="http://schemas.microsoft.com/office/powerpoint/2010/main" val="372548954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onclus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vert="horz" lIns="35719" tIns="35719" rIns="35719" bIns="35719" rtlCol="0" anchor="ctr">
            <a:normAutofit/>
          </a:bodyPr>
          <a:lstStyle/>
          <a:p>
            <a:pPr algn="l"/>
            <a:r>
              <a:rPr sz="3797" b="1" i="1" dirty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183" name="Simplified my lif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err="1"/>
              <a:t>Conformis</a:t>
            </a:r>
            <a:r>
              <a:rPr lang="en-US" sz="2800" dirty="0"/>
              <a:t> has helped my practice grow/expand</a:t>
            </a:r>
            <a:endParaRPr sz="2800" dirty="0"/>
          </a:p>
          <a:p>
            <a:r>
              <a:rPr sz="2800" dirty="0"/>
              <a:t>Patients doing well</a:t>
            </a:r>
            <a:r>
              <a:rPr lang="en-US" sz="2800" dirty="0"/>
              <a:t> and love the technology-</a:t>
            </a:r>
            <a:r>
              <a:rPr sz="2800" dirty="0"/>
              <a:t> makes clinic go better</a:t>
            </a:r>
          </a:p>
          <a:p>
            <a:r>
              <a:rPr lang="en-US" sz="2800" dirty="0"/>
              <a:t>Patients embrace the technology</a:t>
            </a:r>
          </a:p>
          <a:p>
            <a:r>
              <a:rPr sz="2800" dirty="0"/>
              <a:t>Shifting the bell curve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We can do better for our patients and can get it right every time!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340477860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-3018"/>
            <a:ext cx="7543800" cy="1450757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033" y="1600200"/>
            <a:ext cx="7808814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48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843088" y="381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6148" name="Content Placeholder 4"/>
          <p:cNvSpPr>
            <a:spLocks noGrp="1"/>
          </p:cNvSpPr>
          <p:nvPr>
            <p:ph sz="half" idx="2"/>
          </p:nvPr>
        </p:nvSpPr>
        <p:spPr>
          <a:xfrm>
            <a:off x="5457893" y="1905000"/>
            <a:ext cx="3810000" cy="4114800"/>
          </a:xfrm>
        </p:spPr>
        <p:txBody>
          <a:bodyPr>
            <a:normAutofit lnSpcReduction="10000"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College: UW Madison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School: UW -Madison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Residency: UCLA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Fellowship: Mayo (AZ)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Orthopedic Surgeon and Chief of Staff: Prairie Ridge Health</a:t>
            </a:r>
          </a:p>
          <a:p>
            <a:pPr lvl="1"/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Madison, WI area </a:t>
            </a:r>
          </a:p>
          <a:p>
            <a:pPr lvl="1"/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2015</a:t>
            </a:r>
          </a:p>
        </p:txBody>
      </p:sp>
      <p:pic>
        <p:nvPicPr>
          <p:cNvPr id="614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313" y="4173538"/>
            <a:ext cx="1638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026" y="2949576"/>
            <a:ext cx="1414463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186213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4455B8-31C3-C64B-ACA0-77518C425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612" y="1181100"/>
            <a:ext cx="3386092" cy="3779497"/>
          </a:xfrm>
          <a:prstGeom prst="rect">
            <a:avLst/>
          </a:prstGeom>
        </p:spPr>
      </p:pic>
      <p:pic>
        <p:nvPicPr>
          <p:cNvPr id="615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486" y="4267200"/>
            <a:ext cx="2413682" cy="241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883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95600" y="381000"/>
            <a:ext cx="5638800" cy="56388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962400" y="228600"/>
            <a:ext cx="3733800" cy="4343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endCxn id="7" idx="5"/>
          </p:cNvCxnSpPr>
          <p:nvPr/>
        </p:nvCxnSpPr>
        <p:spPr>
          <a:xfrm>
            <a:off x="4419600" y="1011982"/>
            <a:ext cx="2729798" cy="29239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065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665BD6-4016-5642-92D2-3099164AE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778" y="166913"/>
            <a:ext cx="3905249" cy="55003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AD098C-BAEB-1D4C-8686-E9E8B413FB26}"/>
              </a:ext>
            </a:extLst>
          </p:cNvPr>
          <p:cNvSpPr txBox="1"/>
          <p:nvPr/>
        </p:nvSpPr>
        <p:spPr>
          <a:xfrm>
            <a:off x="4049030" y="4760686"/>
            <a:ext cx="3294743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Guess Who</a:t>
            </a:r>
          </a:p>
        </p:txBody>
      </p:sp>
    </p:spTree>
    <p:extLst>
      <p:ext uri="{BB962C8B-B14F-4D97-AF65-F5344CB8AC3E}">
        <p14:creationId xmlns:p14="http://schemas.microsoft.com/office/powerpoint/2010/main" val="2772775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665BD6-4016-5642-92D2-3099164AE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778" y="166913"/>
            <a:ext cx="3905249" cy="55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6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79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7678"/>
            <a:ext cx="7543800" cy="670561"/>
          </a:xfrm>
        </p:spPr>
        <p:txBody>
          <a:bodyPr>
            <a:normAutofit fontScale="90000"/>
          </a:bodyPr>
          <a:lstStyle/>
          <a:p>
            <a:r>
              <a:rPr lang="en-US" dirty="0"/>
              <a:t>Where/How do I practice?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32852" y="1845733"/>
            <a:ext cx="3459480" cy="4419600"/>
          </a:xfrm>
        </p:spPr>
        <p:txBody>
          <a:bodyPr>
            <a:normAutofit/>
          </a:bodyPr>
          <a:lstStyle/>
          <a:p>
            <a:r>
              <a:rPr lang="en-US" dirty="0"/>
              <a:t>-Prairie Ridge Health</a:t>
            </a:r>
          </a:p>
          <a:p>
            <a:r>
              <a:rPr lang="en-US" dirty="0"/>
              <a:t>-Columbus, WI</a:t>
            </a:r>
          </a:p>
          <a:p>
            <a:r>
              <a:rPr lang="en-US" dirty="0"/>
              <a:t>-General orthopedics with hip/knee specialty focus</a:t>
            </a:r>
          </a:p>
          <a:p>
            <a:r>
              <a:rPr lang="en-US" dirty="0"/>
              <a:t>-Associate Professor- MCOW</a:t>
            </a:r>
          </a:p>
          <a:p>
            <a:pPr lvl="1"/>
            <a:r>
              <a:rPr lang="en-US" dirty="0"/>
              <a:t>-Medical students for community type rotation starting this spring/summer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4601" y="2541166"/>
            <a:ext cx="2543549" cy="2459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1" y="5001101"/>
            <a:ext cx="3405851" cy="1842565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1" y="771894"/>
            <a:ext cx="3405851" cy="176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73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your practice: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46960" y="1845734"/>
            <a:ext cx="3703320" cy="4478866"/>
          </a:xfrm>
        </p:spPr>
        <p:txBody>
          <a:bodyPr>
            <a:normAutofit fontScale="47500" lnSpcReduction="20000"/>
          </a:bodyPr>
          <a:lstStyle/>
          <a:p>
            <a:r>
              <a:rPr lang="en-US" sz="2300" dirty="0"/>
              <a:t>-Necessary growth depends on what you walk into…</a:t>
            </a:r>
          </a:p>
          <a:p>
            <a:pPr lvl="1"/>
            <a:r>
              <a:rPr lang="en-US" sz="2300" dirty="0"/>
              <a:t>Major academic center</a:t>
            </a:r>
          </a:p>
          <a:p>
            <a:pPr lvl="2"/>
            <a:r>
              <a:rPr lang="en-US" sz="2300" dirty="0"/>
              <a:t>Volume is there</a:t>
            </a:r>
          </a:p>
          <a:p>
            <a:pPr lvl="1"/>
            <a:r>
              <a:rPr lang="en-US" sz="2300" dirty="0"/>
              <a:t>Private practice or smaller hospital</a:t>
            </a:r>
          </a:p>
          <a:p>
            <a:pPr lvl="2"/>
            <a:r>
              <a:rPr lang="en-US" sz="2300" dirty="0"/>
              <a:t>You will need to build it</a:t>
            </a:r>
          </a:p>
          <a:p>
            <a:pPr lvl="2"/>
            <a:r>
              <a:rPr lang="en-US" sz="2300" b="1" dirty="0"/>
              <a:t>Definitely my situation</a:t>
            </a:r>
          </a:p>
          <a:p>
            <a:r>
              <a:rPr lang="en-US" sz="2300" dirty="0"/>
              <a:t>-Growth</a:t>
            </a:r>
          </a:p>
          <a:p>
            <a:pPr lvl="1"/>
            <a:r>
              <a:rPr lang="en-US" sz="2300" dirty="0"/>
              <a:t>Get your name/face out in the public </a:t>
            </a:r>
          </a:p>
          <a:p>
            <a:pPr lvl="2"/>
            <a:r>
              <a:rPr lang="en-US" sz="2300" dirty="0"/>
              <a:t>Talks, presentations, news opportunities, fundraiser roles</a:t>
            </a:r>
          </a:p>
          <a:p>
            <a:pPr lvl="1"/>
            <a:r>
              <a:rPr lang="en-US" sz="2300" dirty="0"/>
              <a:t>Introduce yourself to primary care doctors and be their friend</a:t>
            </a:r>
          </a:p>
          <a:p>
            <a:pPr lvl="1"/>
            <a:r>
              <a:rPr lang="en-US" sz="2300" dirty="0"/>
              <a:t>Be available</a:t>
            </a:r>
          </a:p>
          <a:p>
            <a:pPr lvl="2"/>
            <a:r>
              <a:rPr lang="en-US" sz="2300" dirty="0"/>
              <a:t>Take call</a:t>
            </a:r>
          </a:p>
          <a:p>
            <a:pPr lvl="2"/>
            <a:r>
              <a:rPr lang="en-US" sz="2300" dirty="0"/>
              <a:t>Take revisions/infections/fractures</a:t>
            </a:r>
          </a:p>
          <a:p>
            <a:pPr lvl="1"/>
            <a:r>
              <a:rPr lang="en-US" sz="2300" dirty="0"/>
              <a:t>Word of mouth</a:t>
            </a:r>
          </a:p>
          <a:p>
            <a:pPr lvl="2"/>
            <a:r>
              <a:rPr lang="en-US" sz="2300" dirty="0"/>
              <a:t>Take care of people</a:t>
            </a:r>
          </a:p>
          <a:p>
            <a:pPr lvl="2"/>
            <a:r>
              <a:rPr lang="en-US" sz="2300" dirty="0"/>
              <a:t>Be approachable/humble, positive, friendly</a:t>
            </a:r>
          </a:p>
          <a:p>
            <a:pPr lvl="2"/>
            <a:r>
              <a:rPr lang="en-US" sz="2300" dirty="0"/>
              <a:t>Do your best/care about your patients</a:t>
            </a:r>
          </a:p>
          <a:p>
            <a:pPr marL="201168" lvl="1" indent="0">
              <a:buNone/>
            </a:pPr>
            <a:endParaRPr lang="en-US" sz="2300" dirty="0"/>
          </a:p>
          <a:p>
            <a:pPr lvl="1"/>
            <a:r>
              <a:rPr lang="en-US" sz="2300" b="1" dirty="0"/>
              <a:t>May not immediately be growth you want long term 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302" y="2057400"/>
            <a:ext cx="4466244" cy="32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6164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Custom 2">
      <a:dk1>
        <a:sysClr val="windowText" lastClr="000000"/>
      </a:dk1>
      <a:lt1>
        <a:srgbClr val="FFFFFF"/>
      </a:lt1>
      <a:dk2>
        <a:srgbClr val="3F3F3F"/>
      </a:dk2>
      <a:lt2>
        <a:srgbClr val="FFFFFF"/>
      </a:lt2>
      <a:accent1>
        <a:srgbClr val="D4872D"/>
      </a:accent1>
      <a:accent2>
        <a:srgbClr val="000000"/>
      </a:accent2>
      <a:accent3>
        <a:srgbClr val="899FB4"/>
      </a:accent3>
      <a:accent4>
        <a:srgbClr val="ACC575"/>
      </a:accent4>
      <a:accent5>
        <a:srgbClr val="C8C9CB"/>
      </a:accent5>
      <a:accent6>
        <a:srgbClr val="FFFFFF"/>
      </a:accent6>
      <a:hlink>
        <a:srgbClr val="D4872D"/>
      </a:hlink>
      <a:folHlink>
        <a:srgbClr val="899FB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orMIS-Template-2010-2011.pptx [Read-Only]" id="{797AF683-46E2-4BD9-AB37-D820F4372786}" vid="{F2D07F49-9CBF-4683-B4A6-C7943694E07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758</Words>
  <Application>Microsoft Macintosh PowerPoint</Application>
  <PresentationFormat>Widescreen</PresentationFormat>
  <Paragraphs>175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ＭＳ Ｐゴシック</vt:lpstr>
      <vt:lpstr>Arial</vt:lpstr>
      <vt:lpstr>Calibri</vt:lpstr>
      <vt:lpstr>Calibri Light</vt:lpstr>
      <vt:lpstr>Courier New</vt:lpstr>
      <vt:lpstr>Helvetica</vt:lpstr>
      <vt:lpstr>Helvetica Light</vt:lpstr>
      <vt:lpstr>Times New Roman</vt:lpstr>
      <vt:lpstr>Retrospect</vt:lpstr>
      <vt:lpstr>Gradient</vt:lpstr>
      <vt:lpstr>3_Office Theme</vt:lpstr>
      <vt:lpstr>How Conformis has changed my Practice</vt:lpstr>
      <vt:lpstr>Disclosures </vt:lpstr>
      <vt:lpstr>Background</vt:lpstr>
      <vt:lpstr>PowerPoint Presentation</vt:lpstr>
      <vt:lpstr>PowerPoint Presentation</vt:lpstr>
      <vt:lpstr>PowerPoint Presentation</vt:lpstr>
      <vt:lpstr>PowerPoint Presentation</vt:lpstr>
      <vt:lpstr>Where/How do I practice?</vt:lpstr>
      <vt:lpstr>Building your practice:</vt:lpstr>
      <vt:lpstr>Building your practice:</vt:lpstr>
      <vt:lpstr>Why Conformis</vt:lpstr>
      <vt:lpstr>My growth:</vt:lpstr>
      <vt:lpstr>Getting Started </vt:lpstr>
      <vt:lpstr>PowerPoint Presentation</vt:lpstr>
      <vt:lpstr>PowerPoint Presentation</vt:lpstr>
      <vt:lpstr>PowerPoint Presentation</vt:lpstr>
      <vt:lpstr>PowerPoint Presentation</vt:lpstr>
      <vt:lpstr>What if the implant doesn’t fit?</vt:lpstr>
      <vt:lpstr>Ramping up with Conformis…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Status</vt:lpstr>
      <vt:lpstr>Pearls</vt:lpstr>
      <vt:lpstr>Conclusions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Latvis</dc:creator>
  <cp:lastModifiedBy>Emily Latvis</cp:lastModifiedBy>
  <cp:revision>8</cp:revision>
  <dcterms:created xsi:type="dcterms:W3CDTF">2019-04-25T15:15:14Z</dcterms:created>
  <dcterms:modified xsi:type="dcterms:W3CDTF">2019-05-06T16:55:45Z</dcterms:modified>
</cp:coreProperties>
</file>