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3" r:id="rId1"/>
    <p:sldMasterId id="2147483809" r:id="rId2"/>
  </p:sldMasterIdLst>
  <p:notesMasterIdLst>
    <p:notesMasterId r:id="rId21"/>
  </p:notesMasterIdLst>
  <p:sldIdLst>
    <p:sldId id="934" r:id="rId3"/>
    <p:sldId id="257" r:id="rId4"/>
    <p:sldId id="262" r:id="rId5"/>
    <p:sldId id="259" r:id="rId6"/>
    <p:sldId id="276" r:id="rId7"/>
    <p:sldId id="280" r:id="rId8"/>
    <p:sldId id="281" r:id="rId9"/>
    <p:sldId id="283" r:id="rId10"/>
    <p:sldId id="260" r:id="rId11"/>
    <p:sldId id="269" r:id="rId12"/>
    <p:sldId id="261" r:id="rId13"/>
    <p:sldId id="271" r:id="rId14"/>
    <p:sldId id="279" r:id="rId15"/>
    <p:sldId id="273" r:id="rId16"/>
    <p:sldId id="274" r:id="rId17"/>
    <p:sldId id="284" r:id="rId18"/>
    <p:sldId id="285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590"/>
  </p:normalViewPr>
  <p:slideViewPr>
    <p:cSldViewPr snapToGrid="0" snapToObjects="1">
      <p:cViewPr varScale="1">
        <p:scale>
          <a:sx n="106" d="100"/>
          <a:sy n="106" d="100"/>
        </p:scale>
        <p:origin x="79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/FS4.conformis.local\UsersJ-M\John.Slamin\iTotal\Presentation%20data\for%20Cind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3061964781665898E-2"/>
          <c:y val="0.12528957832366763"/>
          <c:w val="0.94164659241371229"/>
          <c:h val="0.821346074255688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'smaller chart'!$C$6</c:f>
              <c:strCache>
                <c:ptCount val="1"/>
                <c:pt idx="0">
                  <c:v>Wear Rate, mg/million cycles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bg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'smaller chart'!$B$7:$B$12</c:f>
              <c:strCache>
                <c:ptCount val="6"/>
                <c:pt idx="0">
                  <c:v>Biomet AGC</c:v>
                </c:pt>
                <c:pt idx="1">
                  <c:v>Biomet E1</c:v>
                </c:pt>
                <c:pt idx="2">
                  <c:v>iTotal DCM</c:v>
                </c:pt>
                <c:pt idx="3">
                  <c:v>iTotal iPoly XE</c:v>
                </c:pt>
                <c:pt idx="4">
                  <c:v>Sigma Curved FB, GVF</c:v>
                </c:pt>
                <c:pt idx="5">
                  <c:v>Attune AOX, 5mm</c:v>
                </c:pt>
              </c:strCache>
            </c:strRef>
          </c:cat>
          <c:val>
            <c:numRef>
              <c:f>'smaller chart'!$C$7:$C$12</c:f>
              <c:numCache>
                <c:formatCode>General</c:formatCode>
                <c:ptCount val="6"/>
                <c:pt idx="0">
                  <c:v>43.1</c:v>
                </c:pt>
                <c:pt idx="1">
                  <c:v>6.1</c:v>
                </c:pt>
                <c:pt idx="2">
                  <c:v>12.58</c:v>
                </c:pt>
                <c:pt idx="3">
                  <c:v>4.24</c:v>
                </c:pt>
                <c:pt idx="4">
                  <c:v>10.57</c:v>
                </c:pt>
                <c:pt idx="5">
                  <c:v>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4F-449C-891C-6795B829CE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02240680"/>
        <c:axId val="202243032"/>
      </c:barChart>
      <c:catAx>
        <c:axId val="2022406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43032"/>
        <c:crosses val="autoZero"/>
        <c:auto val="1"/>
        <c:lblAlgn val="ctr"/>
        <c:lblOffset val="100"/>
        <c:noMultiLvlLbl val="0"/>
      </c:catAx>
      <c:valAx>
        <c:axId val="202243032"/>
        <c:scaling>
          <c:orientation val="minMax"/>
          <c:max val="80"/>
        </c:scaling>
        <c:delete val="0"/>
        <c:axPos val="l"/>
        <c:majorGridlines>
          <c:spPr>
            <a:ln w="9525" cap="flat" cmpd="sng" algn="ctr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2240680"/>
        <c:crosses val="autoZero"/>
        <c:crossBetween val="between"/>
      </c:valAx>
      <c:spPr>
        <a:solidFill>
          <a:schemeClr val="tx1">
            <a:lumMod val="65000"/>
            <a:lumOff val="35000"/>
          </a:schemeClr>
        </a:solidFill>
        <a:ln>
          <a:noFill/>
        </a:ln>
        <a:effectLst/>
      </c:spPr>
    </c:plotArea>
    <c:plotVisOnly val="1"/>
    <c:dispBlanksAs val="gap"/>
    <c:showDLblsOverMax val="0"/>
  </c:chart>
  <c:spPr>
    <a:gradFill>
      <a:gsLst>
        <a:gs pos="0">
          <a:schemeClr val="tx1"/>
        </a:gs>
        <a:gs pos="66000">
          <a:schemeClr val="tx1"/>
        </a:gs>
        <a:gs pos="100000">
          <a:schemeClr val="accent1">
            <a:tint val="23500"/>
            <a:satMod val="160000"/>
          </a:schemeClr>
        </a:gs>
      </a:gsLst>
      <a:lin ang="5400000" scaled="0"/>
    </a:gradFill>
    <a:ln w="9525" cap="flat" cmpd="sng" algn="ctr">
      <a:noFill/>
      <a:prstDash val="solid"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AFB8D-0C4C-BD48-B482-91A55E3AF9A6}" type="datetimeFigureOut">
              <a:rPr lang="en-US" smtClean="0"/>
              <a:t>5/6/19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49E2D6-6045-C54A-93B5-A42C385312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575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General</a:t>
            </a:r>
            <a:r>
              <a:rPr lang="en-US" baseline="0" dirty="0"/>
              <a:t> slide to let attendees know we have a wide variety of clinical data, and if there is a particular area that interests them to let us know and we can provide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651D6-8844-4C1F-809E-2268388FB5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483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Decided</a:t>
            </a:r>
            <a:r>
              <a:rPr lang="en-US" baseline="0" dirty="0"/>
              <a:t> to start with Kinematics and then go touch on patient satisfaction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651D6-8844-4C1F-809E-2268388FB5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372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651D6-8844-4C1F-809E-2268388FB5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029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UK</a:t>
            </a:r>
            <a:r>
              <a:rPr lang="en-US" baseline="0" dirty="0"/>
              <a:t> study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651D6-8844-4C1F-809E-2268388FB5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4757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Prospective</a:t>
            </a:r>
            <a:r>
              <a:rPr lang="en-US" baseline="0" dirty="0"/>
              <a:t> Multicenter Study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E651D6-8844-4C1F-809E-2268388FB5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457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7AFFB9B-9FB8-469E-96F9-4D32314110B6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81644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2AC3-6A0B-4169-B1EA-E3AE8B351BDD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755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4B9363-8B87-41B7-9F8E-64519CBB8F34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534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EF5746-5284-4951-9F37-7AE924EDBCB7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65753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398B29-7265-4A65-A2A4-6703C057B7C1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4262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BA082-94DF-4C4B-A041-6624924AB0A8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72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7686C4-3AB5-4E0C-86CA-FB108C350AA9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861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820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6944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01A8CA4-81F1-1343-82AA-31B784E2454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581400"/>
            <a:ext cx="8636000" cy="11430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86360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D487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ECBACDCF-8422-0647-BBDA-2BE574B3C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AFB63E56-9590-C543-BE4D-BAF5A1A5B6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E0688-EE36-D44F-B72F-49ABFEDABC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15">
            <a:extLst>
              <a:ext uri="{FF2B5EF4-FFF2-40B4-BE49-F238E27FC236}">
                <a16:creationId xmlns:a16="http://schemas.microsoft.com/office/drawing/2014/main" id="{DBBB911D-A0EE-9940-95E7-6653E0A0F13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</p:spTree>
    <p:extLst>
      <p:ext uri="{BB962C8B-B14F-4D97-AF65-F5344CB8AC3E}">
        <p14:creationId xmlns:p14="http://schemas.microsoft.com/office/powerpoint/2010/main" val="7027226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0BE5A021-4C3B-C048-97AA-7EB0CCC98CC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5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1627255E-7CD6-E644-8C5F-208A6E2FC6D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41ED955-36DB-AD41-8420-DC4913F95E3A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7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DE76F0D3-8D9F-9E45-A398-3848D8349D2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286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11582400" cy="5105400"/>
          </a:xfrm>
        </p:spPr>
        <p:txBody>
          <a:bodyPr/>
          <a:lstStyle>
            <a:lvl1pPr>
              <a:defRPr sz="2400"/>
            </a:lvl1pPr>
            <a:lvl2pPr>
              <a:buFont typeface="Arial" pitchFamily="34" charset="0"/>
              <a:buChar char="•"/>
              <a:defRPr/>
            </a:lvl2pPr>
            <a:lvl3pPr>
              <a:buClr>
                <a:srgbClr val="899FB4"/>
              </a:buClr>
              <a:defRPr/>
            </a:lvl3pPr>
            <a:lvl5pPr>
              <a:buClr>
                <a:srgbClr val="899FB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15">
            <a:extLst>
              <a:ext uri="{FF2B5EF4-FFF2-40B4-BE49-F238E27FC236}">
                <a16:creationId xmlns:a16="http://schemas.microsoft.com/office/drawing/2014/main" id="{0C560D14-1B07-6A4E-A415-C4158681D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9" name="Slide Number Placeholder 16">
            <a:extLst>
              <a:ext uri="{FF2B5EF4-FFF2-40B4-BE49-F238E27FC236}">
                <a16:creationId xmlns:a16="http://schemas.microsoft.com/office/drawing/2014/main" id="{6D91B6E9-1AF2-3846-BA6C-ACCE5155A8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AC610-7D28-BC40-9BD5-21C8A65D1A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" name="Footer Placeholder 17">
            <a:extLst>
              <a:ext uri="{FF2B5EF4-FFF2-40B4-BE49-F238E27FC236}">
                <a16:creationId xmlns:a16="http://schemas.microsoft.com/office/drawing/2014/main" id="{898FF021-C320-B141-AB29-6CB368EC095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</p:spTree>
    <p:extLst>
      <p:ext uri="{BB962C8B-B14F-4D97-AF65-F5344CB8AC3E}">
        <p14:creationId xmlns:p14="http://schemas.microsoft.com/office/powerpoint/2010/main" val="2811046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0704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1">
            <a:extLst>
              <a:ext uri="{FF2B5EF4-FFF2-40B4-BE49-F238E27FC236}">
                <a16:creationId xmlns:a16="http://schemas.microsoft.com/office/drawing/2014/main" id="{3937E717-C169-EB46-B76F-7544D0DD644D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6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C6F7EE51-57AB-AC4F-A4EA-CB5FA92B6CE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339615-8404-7643-9C76-F68C76A6C538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0615D413-39BC-7342-BA4F-EEC6E3009F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4600" y="228600"/>
            <a:ext cx="1752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0"/>
            <a:ext cx="5791200" cy="5029200"/>
          </a:xfrm>
        </p:spPr>
        <p:txBody>
          <a:bodyPr/>
          <a:lstStyle>
            <a:lvl1pPr marL="0" indent="0">
              <a:defRPr sz="2400"/>
            </a:lvl1pPr>
            <a:lvl2pPr>
              <a:defRPr sz="2000"/>
            </a:lvl2pPr>
            <a:lvl3pPr>
              <a:buClr>
                <a:srgbClr val="899FB4"/>
              </a:buClr>
              <a:defRPr sz="1800"/>
            </a:lvl3pPr>
            <a:lvl4pPr>
              <a:defRPr sz="1600"/>
            </a:lvl4pPr>
            <a:lvl5pPr>
              <a:buClr>
                <a:srgbClr val="899FB4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95400"/>
            <a:ext cx="5689600" cy="5029200"/>
          </a:xfrm>
        </p:spPr>
        <p:txBody>
          <a:bodyPr/>
          <a:lstStyle>
            <a:lvl1pPr marL="0" indent="0">
              <a:defRPr sz="2400"/>
            </a:lvl1pPr>
            <a:lvl2pPr>
              <a:defRPr sz="2000"/>
            </a:lvl2pPr>
            <a:lvl3pPr>
              <a:buClr>
                <a:srgbClr val="899FB4"/>
              </a:buClr>
              <a:defRPr sz="1800"/>
            </a:lvl3pPr>
            <a:lvl4pPr>
              <a:defRPr sz="1600"/>
            </a:lvl4pPr>
            <a:lvl5pPr>
              <a:buClr>
                <a:srgbClr val="899FB4"/>
              </a:buCl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97FEB030-0B99-DC40-B1B8-0401BA09DD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97982ECB-AB14-2742-A413-7FAE1B0D4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A3307F0-1FC9-F049-A682-806DE0C70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E4F008-C849-4941-ACA7-8F4F717991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7655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7">
            <a:extLst>
              <a:ext uri="{FF2B5EF4-FFF2-40B4-BE49-F238E27FC236}">
                <a16:creationId xmlns:a16="http://schemas.microsoft.com/office/drawing/2014/main" id="{57DF862C-0E4E-CE48-9EF9-AC8BBFA8B36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8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5EE3FC6C-48E1-EF47-B7A8-FB8EE06BC8C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B0F2FC5-FC32-D241-950A-6A790BC2228C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10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D9F730EC-16D6-044B-BA1A-B1CF751EC6A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683" y="1295400"/>
            <a:ext cx="5791200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2683" y="1905000"/>
            <a:ext cx="5793317" cy="4419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buClr>
                <a:srgbClr val="899FB4"/>
              </a:buClr>
              <a:defRPr sz="1600"/>
            </a:lvl3pPr>
            <a:lvl4pPr>
              <a:defRPr sz="1400"/>
            </a:lvl4pPr>
            <a:lvl5pPr>
              <a:buClr>
                <a:srgbClr val="899FB4"/>
              </a:buCl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1295400"/>
            <a:ext cx="5689600" cy="5334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905000"/>
            <a:ext cx="5693833" cy="4419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buClr>
                <a:srgbClr val="899FB4"/>
              </a:buClr>
              <a:defRPr sz="1600"/>
            </a:lvl3pPr>
            <a:lvl4pPr>
              <a:defRPr sz="1400"/>
            </a:lvl4pPr>
            <a:lvl5pPr>
              <a:buClr>
                <a:srgbClr val="899FB4"/>
              </a:buClr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6">
            <a:extLst>
              <a:ext uri="{FF2B5EF4-FFF2-40B4-BE49-F238E27FC236}">
                <a16:creationId xmlns:a16="http://schemas.microsoft.com/office/drawing/2014/main" id="{46B4E51E-AD41-3C4F-9AE0-7CDB1A0A33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12" name="Footer Placeholder 7">
            <a:extLst>
              <a:ext uri="{FF2B5EF4-FFF2-40B4-BE49-F238E27FC236}">
                <a16:creationId xmlns:a16="http://schemas.microsoft.com/office/drawing/2014/main" id="{F4DDE193-6CFA-2D4D-B820-9B9876109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3" name="Slide Number Placeholder 8">
            <a:extLst>
              <a:ext uri="{FF2B5EF4-FFF2-40B4-BE49-F238E27FC236}">
                <a16:creationId xmlns:a16="http://schemas.microsoft.com/office/drawing/2014/main" id="{FA61AE24-351C-0644-8039-AD508FEA4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B5F70-0CC2-A14B-89F3-6CA7B8D4D18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632822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>
            <a:extLst>
              <a:ext uri="{FF2B5EF4-FFF2-40B4-BE49-F238E27FC236}">
                <a16:creationId xmlns:a16="http://schemas.microsoft.com/office/drawing/2014/main" id="{5E1E1CD0-8C44-FA4A-9A3C-0AD0ECD8764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4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A83A8EBC-FF87-D542-A556-2BDBAB2544D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749DB82-38E9-F040-BF24-E451FAD34A4E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6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A3AE8FEE-F0E3-7549-8292-491D1CAC98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>
            <a:extLst>
              <a:ext uri="{FF2B5EF4-FFF2-40B4-BE49-F238E27FC236}">
                <a16:creationId xmlns:a16="http://schemas.microsoft.com/office/drawing/2014/main" id="{FC16E731-052F-4547-BE60-BA017A2F39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B63DC07F-3CE7-F14C-AB0F-6F27440B4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©COPYRIGHT 2017 ConforMIS, Inc.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FA74338E-FE8A-A445-8752-093835AA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4D786-385B-B446-93D1-73D7A068AA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98434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90ACFDC-B309-AF48-91D9-3A2E65CB0D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Picture 8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5FC77134-3BD9-EF44-94D3-191F204FDE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4BD009-6B43-9648-85F1-73E7184C46F2}"/>
              </a:ext>
            </a:extLst>
          </p:cNvPr>
          <p:cNvSpPr txBox="1">
            <a:spLocks/>
          </p:cNvSpPr>
          <p:nvPr userDrawn="1"/>
        </p:nvSpPr>
        <p:spPr>
          <a:xfrm>
            <a:off x="9144000" y="6492875"/>
            <a:ext cx="2844800" cy="365125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defRPr/>
            </a:pPr>
            <a:fld id="{115ED874-DB4F-0F42-8A78-EB26219A320F}" type="slidenum">
              <a:rPr lang="en-US" altLang="en-US" sz="900" smtClean="0">
                <a:solidFill>
                  <a:srgbClr val="898989"/>
                </a:solidFill>
              </a:rPr>
              <a:pPr algn="r" eaLnBrk="1" hangingPunct="1">
                <a:defRPr/>
              </a:pPr>
              <a:t>‹#›</a:t>
            </a:fld>
            <a:endParaRPr lang="en-US" altLang="en-US" sz="900">
              <a:solidFill>
                <a:srgbClr val="898989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1E736AE-26B8-9949-8F1B-475F1034455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©COPYRIGHT 2017 ConforMIS, Inc.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17365A9-ED69-1949-8D48-3D3F86951C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2D2EF-5AB7-2B49-9987-21C6CA8C4E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D0A71290-6BBE-7846-B443-2D0369D11781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203200" y="6492875"/>
            <a:ext cx="2844800" cy="365125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COMPANY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7459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>
            <a:extLst>
              <a:ext uri="{FF2B5EF4-FFF2-40B4-BE49-F238E27FC236}">
                <a16:creationId xmlns:a16="http://schemas.microsoft.com/office/drawing/2014/main" id="{266D0699-AB71-6B49-B3DF-7117E28CCB8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6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53CD1371-56B8-5648-861F-765B5A06E44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42C896D-D40F-734E-A90A-E42883370786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9E2A88CC-2055-7F4B-AEC0-A3970587BF0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17" y="273050"/>
            <a:ext cx="4417484" cy="11747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6800" y="1447800"/>
            <a:ext cx="7010400" cy="4876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buClr>
                <a:srgbClr val="899FB4"/>
              </a:buClr>
              <a:defRPr sz="1800"/>
            </a:lvl3pPr>
            <a:lvl4pPr>
              <a:defRPr sz="1600"/>
            </a:lvl4pPr>
            <a:lvl5pPr>
              <a:buClr>
                <a:srgbClr val="899FB4"/>
              </a:buCl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117" y="1435100"/>
            <a:ext cx="4417484" cy="48895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4347EC4A-321A-BE4A-94EA-8C0FFF089A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COMPANY CONFIDENTIAL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B6E06813-F060-1840-A63F-BA5B3879B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3DD39F01-941D-C34A-8BC6-2465A9865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7D01F8-92FB-E847-858E-2829640ABA0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68906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5">
            <a:extLst>
              <a:ext uri="{FF2B5EF4-FFF2-40B4-BE49-F238E27FC236}">
                <a16:creationId xmlns:a16="http://schemas.microsoft.com/office/drawing/2014/main" id="{202408DE-9B26-A548-8948-D60C07C12E2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6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FE0A566E-43D4-8D42-B939-7E033E2681C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B8B55F2-8256-644F-8FF9-794A0C1831A3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E8A69DA3-D145-7F46-801E-9338C91700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0">
                <a:solidFill>
                  <a:srgbClr val="D4872D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09601"/>
            <a:ext cx="7315200" cy="411797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solidFill>
                  <a:srgbClr val="899FB4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4">
            <a:extLst>
              <a:ext uri="{FF2B5EF4-FFF2-40B4-BE49-F238E27FC236}">
                <a16:creationId xmlns:a16="http://schemas.microsoft.com/office/drawing/2014/main" id="{B017E5D4-9F4C-1B4C-8F36-6A008532C3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COMPANY CONFIDENTIAL</a:t>
            </a:r>
            <a:endParaRPr lang="en-US" dirty="0"/>
          </a:p>
        </p:txBody>
      </p:sp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A5AB5041-A320-5D4D-85E1-A254E596B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B1047AE3-57E2-9446-B3F7-251A7F57D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CDA20B-2FEC-2647-A06C-339CD1CEC0E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9509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FF20031A-43DB-E846-9FAF-D257740035B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5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5C77A24D-4146-F64E-8BEA-B16310F100F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E424A80-1B65-724F-95AA-C5697E7A188A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7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701493E5-DF75-8D41-A3AF-47E5A7E513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0" y="228600"/>
            <a:ext cx="1600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9347200" cy="7921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295400"/>
            <a:ext cx="11582400" cy="5105400"/>
          </a:xfrm>
        </p:spPr>
        <p:txBody>
          <a:bodyPr vert="eaVert"/>
          <a:lstStyle>
            <a:lvl3pPr>
              <a:buClr>
                <a:srgbClr val="899FB4"/>
              </a:buClr>
              <a:defRPr/>
            </a:lvl3pPr>
            <a:lvl5pPr>
              <a:buClr>
                <a:srgbClr val="899FB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5465FCAD-6DAB-364E-B40A-F241B311A2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03200" y="6492875"/>
            <a:ext cx="2844800" cy="365125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COMPANY CONFIDENTIAL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9631DC4-D799-7242-83ED-40686BA92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146F14E-FF82-1D45-AB0D-DC938AE6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5BBAA2-ADC5-5D41-81C4-20681A527E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46467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4">
            <a:extLst>
              <a:ext uri="{FF2B5EF4-FFF2-40B4-BE49-F238E27FC236}">
                <a16:creationId xmlns:a16="http://schemas.microsoft.com/office/drawing/2014/main" id="{A57A6AF6-0DCB-FB49-80DC-24995137665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6350" y="-4763"/>
            <a:ext cx="12206288" cy="6869113"/>
            <a:chOff x="-4763" y="-4763"/>
            <a:chExt cx="9155113" cy="6869113"/>
          </a:xfrm>
        </p:grpSpPr>
        <p:pic>
          <p:nvPicPr>
            <p:cNvPr id="5" name="Picture 2" descr="C:\Documents and Settings\Benjamin.Beckley\Desktop\Picture2.png">
              <a:extLst>
                <a:ext uri="{FF2B5EF4-FFF2-40B4-BE49-F238E27FC236}">
                  <a16:creationId xmlns:a16="http://schemas.microsoft.com/office/drawing/2014/main" id="{5ED802BB-EBD6-174E-9794-6E2D129C931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63" y="-4763"/>
              <a:ext cx="9155113" cy="6869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0BEBE30-A19A-0D45-BB3A-15E47091D8EF}"/>
                </a:ext>
              </a:extLst>
            </p:cNvPr>
            <p:cNvSpPr/>
            <p:nvPr userDrawn="1"/>
          </p:nvSpPr>
          <p:spPr>
            <a:xfrm>
              <a:off x="0" y="0"/>
              <a:ext cx="9144397" cy="6858000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7" name="Picture 3" descr="\\vm-conffs1\users\Benjamin.Beckley\1.ADMIN\BRANDING\Conformis Logo\Logo\Black_Orange.gif">
            <a:extLst>
              <a:ext uri="{FF2B5EF4-FFF2-40B4-BE49-F238E27FC236}">
                <a16:creationId xmlns:a16="http://schemas.microsoft.com/office/drawing/2014/main" id="{5B0A5824-876B-104A-BCB9-009185CD5CF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623550" y="5454650"/>
            <a:ext cx="1612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71200" y="381000"/>
            <a:ext cx="1016000" cy="4648200"/>
          </a:xfrm>
        </p:spPr>
        <p:txBody>
          <a:bodyPr vert="eaVert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381000"/>
            <a:ext cx="10160000" cy="5943600"/>
          </a:xfrm>
        </p:spPr>
        <p:txBody>
          <a:bodyPr vert="eaVert"/>
          <a:lstStyle>
            <a:lvl3pPr>
              <a:buClr>
                <a:srgbClr val="899FB4"/>
              </a:buClr>
              <a:defRPr/>
            </a:lvl3pPr>
            <a:lvl5pPr>
              <a:buClr>
                <a:srgbClr val="899FB4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97FBD517-C7F5-6647-A1E7-592881A679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-823118" y="823118"/>
            <a:ext cx="2133600" cy="487363"/>
          </a:xfrm>
        </p:spPr>
        <p:txBody>
          <a:bodyPr rtlCol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/>
              <a:t>COMPANY CONFIDENTIAL</a:t>
            </a:r>
            <a:endParaRPr lang="en-US" dirty="0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4634661B-45F3-5749-964E-80E0C14293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-1204118" y="3185318"/>
            <a:ext cx="2895600" cy="487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6D9C14-DA8E-E140-A96D-627799AA1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5400000">
            <a:off x="-823118" y="5547518"/>
            <a:ext cx="2133600" cy="4873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22B75E-541E-9046-81CB-745C92E2D2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66365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341E54-B0B5-764E-AFEA-70AE2CEB482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3581400"/>
            <a:ext cx="8636000" cy="11430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8636000" cy="53340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rgbClr val="D4872D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13">
            <a:extLst>
              <a:ext uri="{FF2B5EF4-FFF2-40B4-BE49-F238E27FC236}">
                <a16:creationId xmlns:a16="http://schemas.microsoft.com/office/drawing/2014/main" id="{82D3FB21-61C3-1542-893F-111E55E8B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6" name="Slide Number Placeholder 14">
            <a:extLst>
              <a:ext uri="{FF2B5EF4-FFF2-40B4-BE49-F238E27FC236}">
                <a16:creationId xmlns:a16="http://schemas.microsoft.com/office/drawing/2014/main" id="{3F592054-4F85-CB45-BF5F-086CD3A18D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15C1-6FB9-4244-BB5D-9E7F7683BB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ooter Placeholder 15">
            <a:extLst>
              <a:ext uri="{FF2B5EF4-FFF2-40B4-BE49-F238E27FC236}">
                <a16:creationId xmlns:a16="http://schemas.microsoft.com/office/drawing/2014/main" id="{08B70602-9748-7E4C-B73B-2FE1D14EF82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</p:spTree>
    <p:extLst>
      <p:ext uri="{BB962C8B-B14F-4D97-AF65-F5344CB8AC3E}">
        <p14:creationId xmlns:p14="http://schemas.microsoft.com/office/powerpoint/2010/main" val="2348711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39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7721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882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5191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653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949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314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C35BB1C6-BF8F-4481-8AB2-603A1C8A906A}" type="datetimeFigureOut">
              <a:rPr lang="en-US" dirty="0"/>
              <a:t>5/6/19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631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Benjamin.Beckley\Desktop\Picture1.png">
            <a:extLst>
              <a:ext uri="{FF2B5EF4-FFF2-40B4-BE49-F238E27FC236}">
                <a16:creationId xmlns:a16="http://schemas.microsoft.com/office/drawing/2014/main" id="{EC2DBBAB-F5B1-D947-A253-65B5D9DAF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4763"/>
            <a:ext cx="1220628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0F34189D-24EE-794D-9E34-BD59A5B635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4800" y="228600"/>
            <a:ext cx="96520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96D1D73C-4CB8-AC42-AA79-4F80B3046D4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304800" y="1295400"/>
            <a:ext cx="11582400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First level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993BA5-0912-114E-94D9-AC501A2977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COMPANY CONFIDENTIAL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30576D-A627-0740-BB57-BC03944C66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492875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A6A6A6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altLang="en-US"/>
              <a:t>© COPYRIGHT 2010-2011 ConforMIS, Inc.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A3C553-2C68-3544-9674-D4C8ED05AB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44000" y="6492875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1EADF35-3684-F746-8A7F-CD0B31B7CF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27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kern="1200">
          <a:solidFill>
            <a:schemeClr val="tx1"/>
          </a:solidFill>
          <a:latin typeface="+mj-lt"/>
          <a:ea typeface="ＭＳ Ｐゴシック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>
          <a:solidFill>
            <a:schemeClr val="tx1"/>
          </a:solidFill>
          <a:latin typeface="Calibri" panose="020F0502020204030204" pitchFamily="34" charset="0"/>
          <a:ea typeface="ＭＳ Ｐゴシック" panose="020B0600070205080204" pitchFamily="3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D4872D"/>
        </a:buClr>
        <a:buFont typeface="Arial" panose="020B0604020202020204" pitchFamily="34" charset="0"/>
        <a:defRPr sz="2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1pPr>
      <a:lvl2pPr marL="347663" indent="-230188" algn="l" rtl="0" eaLnBrk="0" fontAlgn="base" hangingPunct="0">
        <a:spcBef>
          <a:spcPct val="20000"/>
        </a:spcBef>
        <a:spcAft>
          <a:spcPct val="0"/>
        </a:spcAft>
        <a:buClr>
          <a:srgbClr val="D4872D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2pPr>
      <a:lvl3pPr marL="685800" indent="-2286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3pPr>
      <a:lvl4pPr marL="1033463" indent="-228600" algn="l" rtl="0" eaLnBrk="0" fontAlgn="base" hangingPunct="0">
        <a:spcBef>
          <a:spcPct val="20000"/>
        </a:spcBef>
        <a:spcAft>
          <a:spcPct val="0"/>
        </a:spcAft>
        <a:buClr>
          <a:srgbClr val="D4872D"/>
        </a:buClr>
        <a:buSzPct val="65000"/>
        <a:buFont typeface="Courier New" panose="02070309020205020404" pitchFamily="49" charset="0"/>
        <a:buChar char="o"/>
        <a:defRPr sz="16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4pPr>
      <a:lvl5pPr marL="1371600" indent="-228600" algn="l" rtl="0" eaLnBrk="0" fontAlgn="base" hangingPunct="0">
        <a:spcBef>
          <a:spcPct val="20000"/>
        </a:spcBef>
        <a:spcAft>
          <a:spcPct val="0"/>
        </a:spcAft>
        <a:buClr>
          <a:srgbClr val="7F7F7F"/>
        </a:buClr>
        <a:buSzPct val="60000"/>
        <a:buFont typeface="Courier New" panose="02070309020205020404" pitchFamily="49" charset="0"/>
        <a:buChar char="o"/>
        <a:defRPr sz="14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DA98DD8-1DC2-4416-9529-B37C84D50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316292" y="334573"/>
            <a:ext cx="10393145" cy="2520901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A6EA624E-B163-4FDE-8954-8D980D483B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8841" y="2698990"/>
            <a:ext cx="11338098" cy="3612111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C6188F-DEF7-EA49-A028-AD7E68CF7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510575" y="3233195"/>
            <a:ext cx="10178799" cy="1346996"/>
          </a:xfrm>
        </p:spPr>
        <p:txBody>
          <a:bodyPr>
            <a:normAutofit/>
          </a:bodyPr>
          <a:lstStyle/>
          <a:p>
            <a:r>
              <a:rPr lang="en-US" sz="5400" dirty="0" err="1">
                <a:solidFill>
                  <a:schemeClr val="bg1"/>
                </a:solidFill>
              </a:rPr>
              <a:t>Conformis</a:t>
            </a:r>
            <a:r>
              <a:rPr lang="en-US" sz="5400" dirty="0">
                <a:solidFill>
                  <a:schemeClr val="bg1"/>
                </a:solidFill>
              </a:rPr>
              <a:t> Lab, Dallas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C88B7-9E25-1B48-A0BB-73A9257A0A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2" t="46867" r="64807" b="12769"/>
          <a:stretch/>
        </p:blipFill>
        <p:spPr>
          <a:xfrm rot="21420000">
            <a:off x="7348319" y="211656"/>
            <a:ext cx="2385172" cy="2406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811AB-E0DA-5745-9D34-7933EB844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6820000">
            <a:off x="2929692" y="-1452987"/>
            <a:ext cx="1300676" cy="6503383"/>
          </a:xfrm>
          <a:prstGeom prst="rect">
            <a:avLst/>
          </a:prstGeom>
        </p:spPr>
      </p:pic>
      <p:sp>
        <p:nvSpPr>
          <p:cNvPr id="15" name="5-Point Star 18">
            <a:extLst>
              <a:ext uri="{FF2B5EF4-FFF2-40B4-BE49-F238E27FC236}">
                <a16:creationId xmlns:a16="http://schemas.microsoft.com/office/drawing/2014/main" id="{13A3AAA4-72CD-42E0-BA00-1C35822CEB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1EF95AE-CE23-4A40-BB9E-B9CD85CA83BC}"/>
              </a:ext>
            </a:extLst>
          </p:cNvPr>
          <p:cNvSpPr txBox="1">
            <a:spLocks/>
          </p:cNvSpPr>
          <p:nvPr/>
        </p:nvSpPr>
        <p:spPr>
          <a:xfrm rot="21368764">
            <a:off x="4589340" y="4894356"/>
            <a:ext cx="4316189" cy="678066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80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j-ea"/>
                <a:cs typeface="+mj-cs"/>
              </a:rPr>
              <a:t>Matt barber, md</a:t>
            </a:r>
          </a:p>
        </p:txBody>
      </p:sp>
    </p:spTree>
    <p:extLst>
      <p:ext uri="{BB962C8B-B14F-4D97-AF65-F5344CB8AC3E}">
        <p14:creationId xmlns:p14="http://schemas.microsoft.com/office/powerpoint/2010/main" val="2414851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E4F9-89EB-2744-AD56-30E6A130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239" y="479066"/>
            <a:ext cx="10396882" cy="1151965"/>
          </a:xfrm>
        </p:spPr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D652-70BF-AE45-B535-0FE4D717F6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803" y="1439182"/>
            <a:ext cx="10730098" cy="35144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000" b="1" dirty="0">
                <a:latin typeface="calibri"/>
                <a:cs typeface="calibri"/>
              </a:rPr>
              <a:t>Prospective multicenter Study (360 Patients/9 centers)</a:t>
            </a:r>
          </a:p>
          <a:p>
            <a:pPr marL="457200" indent="-457200">
              <a:buFont typeface="Arial"/>
              <a:buChar char="•"/>
            </a:pPr>
            <a:r>
              <a:rPr lang="en-US" sz="3000" dirty="0">
                <a:latin typeface="calibri"/>
                <a:cs typeface="calibri"/>
              </a:rPr>
              <a:t>TKA with a patient-specific implant resulted in a MUA rate of 3.05%  </a:t>
            </a:r>
          </a:p>
          <a:p>
            <a:pPr marL="914400" lvl="1" indent="-457200">
              <a:buFont typeface="Arial"/>
              <a:buChar char="•"/>
            </a:pPr>
            <a:r>
              <a:rPr lang="en-US" sz="3000" dirty="0">
                <a:latin typeface="calibri"/>
                <a:cs typeface="calibri"/>
              </a:rPr>
              <a:t>Consistent with the current literature reporting rates 1.5-6%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181" t="3196" r="1273" b="15889"/>
          <a:stretch/>
        </p:blipFill>
        <p:spPr>
          <a:xfrm rot="20912815">
            <a:off x="798023" y="1346663"/>
            <a:ext cx="10025149" cy="29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181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6C0B-FC94-C54C-A684-81392C5C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94C32-2C79-9A40-8716-DD44A7315D67}"/>
              </a:ext>
            </a:extLst>
          </p:cNvPr>
          <p:cNvSpPr txBox="1"/>
          <p:nvPr/>
        </p:nvSpPr>
        <p:spPr>
          <a:xfrm>
            <a:off x="685801" y="2327801"/>
            <a:ext cx="103968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thBusters" panose="02000000000000000000" pitchFamily="2" charset="0"/>
                <a:ea typeface="+mn-ea"/>
                <a:cs typeface="+mn-cs"/>
              </a:rPr>
              <a:t>Conformis results in a higher revision rate than OTS TKA</a:t>
            </a:r>
          </a:p>
        </p:txBody>
      </p:sp>
    </p:spTree>
    <p:extLst>
      <p:ext uri="{BB962C8B-B14F-4D97-AF65-F5344CB8AC3E}">
        <p14:creationId xmlns:p14="http://schemas.microsoft.com/office/powerpoint/2010/main" val="39916522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E4F9-89EB-2744-AD56-30E6A130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278" y="359795"/>
            <a:ext cx="10396882" cy="1151965"/>
          </a:xfrm>
        </p:spPr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D652-70BF-AE45-B535-0FE4D717F6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710" y="1399430"/>
            <a:ext cx="5772647" cy="3634260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200" b="1" dirty="0" err="1">
                <a:latin typeface="Calibri" panose="020F0502020204030204" pitchFamily="34" charset="0"/>
              </a:rPr>
              <a:t>iTotal</a:t>
            </a:r>
            <a:r>
              <a:rPr lang="en-US" sz="2200" b="1" dirty="0">
                <a:latin typeface="Calibri" panose="020F0502020204030204" pitchFamily="34" charset="0"/>
              </a:rPr>
              <a:t> CR in the UK National Joint Registry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Mean Follow-up: 1.9 years (max: 5.6 years)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576 procedures at 46 centers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Calibri" panose="020F0502020204030204" pitchFamily="34" charset="0"/>
              </a:rPr>
              <a:t>3 revisions reported to date</a:t>
            </a:r>
          </a:p>
          <a:p>
            <a:pPr>
              <a:lnSpc>
                <a:spcPct val="100000"/>
              </a:lnSpc>
            </a:pPr>
            <a:r>
              <a:rPr lang="en-US" dirty="0">
                <a:latin typeface="Calibri" panose="020F0502020204030204" pitchFamily="34" charset="0"/>
              </a:rPr>
              <a:t>0.5% revision rate @4 years compared to 1.9% revision rate for all TKRs in the NJR.</a:t>
            </a:r>
          </a:p>
        </p:txBody>
      </p:sp>
      <p:pic>
        <p:nvPicPr>
          <p:cNvPr id="4" name="image9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780406" y="87464"/>
            <a:ext cx="5820546" cy="540721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2103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E4F9-89EB-2744-AD56-30E6A130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48" y="407507"/>
            <a:ext cx="10396882" cy="1151965"/>
          </a:xfrm>
        </p:spPr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D652-70BF-AE45-B535-0FE4D717F6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5800" y="1518699"/>
            <a:ext cx="10394707" cy="39279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000" b="1" dirty="0">
                <a:latin typeface="calibri"/>
                <a:cs typeface="calibri"/>
              </a:rPr>
              <a:t>Prospective multicenter Study (360 Patients/9 centers)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calibri"/>
                <a:cs typeface="calibri"/>
              </a:rPr>
              <a:t>revision rate 1.6%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>
                <a:latin typeface="calibri"/>
                <a:cs typeface="calibri"/>
              </a:rPr>
              <a:t>4 polyethylene exchange  </a:t>
            </a:r>
          </a:p>
          <a:p>
            <a:pPr marL="1371600" lvl="2" indent="-457200">
              <a:buFont typeface="Arial"/>
              <a:buChar char="•"/>
            </a:pPr>
            <a:r>
              <a:rPr lang="en-US" sz="2600" dirty="0">
                <a:latin typeface="calibri"/>
                <a:cs typeface="calibri"/>
              </a:rPr>
              <a:t>All had ROM &gt;105° 6 months after the index procedure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>
                <a:latin typeface="calibri"/>
                <a:cs typeface="calibri"/>
              </a:rPr>
              <a:t>1 </a:t>
            </a:r>
            <a:r>
              <a:rPr lang="en-US" sz="2600" dirty="0" err="1">
                <a:latin typeface="calibri"/>
                <a:cs typeface="calibri"/>
              </a:rPr>
              <a:t>periprosthetic</a:t>
            </a:r>
            <a:r>
              <a:rPr lang="en-US" sz="2600" dirty="0">
                <a:latin typeface="calibri"/>
                <a:cs typeface="calibri"/>
              </a:rPr>
              <a:t> fracture </a:t>
            </a:r>
          </a:p>
          <a:p>
            <a:pPr marL="914400" lvl="1" indent="-457200">
              <a:buFont typeface="Arial"/>
              <a:buChar char="•"/>
            </a:pPr>
            <a:r>
              <a:rPr lang="en-US" sz="2600" dirty="0">
                <a:latin typeface="calibri"/>
                <a:cs typeface="calibri"/>
              </a:rPr>
              <a:t>1 metal hypersensitivity </a:t>
            </a:r>
          </a:p>
          <a:p>
            <a:pPr marL="457200" indent="-457200">
              <a:buFont typeface="Arial"/>
              <a:buChar char="•"/>
            </a:pPr>
            <a:r>
              <a:rPr lang="en-US" sz="2600" dirty="0">
                <a:latin typeface="calibri"/>
                <a:cs typeface="calibri"/>
              </a:rPr>
              <a:t>99.2% survivorship at </a:t>
            </a:r>
            <a:r>
              <a:rPr lang="en-US" sz="2600" dirty="0" err="1">
                <a:latin typeface="calibri"/>
                <a:cs typeface="calibri"/>
              </a:rPr>
              <a:t>avg</a:t>
            </a:r>
            <a:r>
              <a:rPr lang="en-US" sz="2600" dirty="0">
                <a:latin typeface="calibri"/>
                <a:cs typeface="calibri"/>
              </a:rPr>
              <a:t> follow-up of 1.9 </a:t>
            </a:r>
            <a:r>
              <a:rPr lang="en-US" sz="2600" dirty="0" err="1">
                <a:latin typeface="calibri"/>
                <a:cs typeface="calibri"/>
              </a:rPr>
              <a:t>yrs</a:t>
            </a:r>
            <a:endParaRPr lang="en-US" sz="26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181" t="3196" r="1273" b="15889"/>
          <a:stretch/>
        </p:blipFill>
        <p:spPr>
          <a:xfrm rot="20912815">
            <a:off x="798023" y="1346663"/>
            <a:ext cx="10025149" cy="29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6C0B-FC94-C54C-A684-81392C5C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6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94C32-2C79-9A40-8716-DD44A7315D67}"/>
              </a:ext>
            </a:extLst>
          </p:cNvPr>
          <p:cNvSpPr txBox="1"/>
          <p:nvPr/>
        </p:nvSpPr>
        <p:spPr>
          <a:xfrm>
            <a:off x="2725364" y="2086510"/>
            <a:ext cx="6317755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thBusters" panose="02000000000000000000" pitchFamily="2" charset="0"/>
                <a:ea typeface="+mn-ea"/>
                <a:cs typeface="+mn-cs"/>
              </a:rPr>
              <a:t>Increased poly wear</a:t>
            </a:r>
          </a:p>
        </p:txBody>
      </p:sp>
    </p:spTree>
    <p:extLst>
      <p:ext uri="{BB962C8B-B14F-4D97-AF65-F5344CB8AC3E}">
        <p14:creationId xmlns:p14="http://schemas.microsoft.com/office/powerpoint/2010/main" val="23079303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E4F9-89EB-2744-AD56-30E6A130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53" y="476075"/>
            <a:ext cx="10396882" cy="1151965"/>
          </a:xfrm>
        </p:spPr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6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D652-70BF-AE45-B535-0FE4D717F6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8020" y="1980083"/>
            <a:ext cx="5538831" cy="3137778"/>
          </a:xfrm>
        </p:spPr>
        <p:txBody>
          <a:bodyPr/>
          <a:lstStyle/>
          <a:p>
            <a:r>
              <a:rPr lang="en-US" dirty="0">
                <a:latin typeface="Calibri" panose="020F0502020204030204" pitchFamily="34" charset="0"/>
              </a:rPr>
              <a:t>High Conformity/Contact Area articular surface</a:t>
            </a:r>
          </a:p>
          <a:p>
            <a:r>
              <a:rPr lang="en-US" dirty="0">
                <a:latin typeface="Calibri" panose="020F0502020204030204" pitchFamily="34" charset="0"/>
              </a:rPr>
              <a:t>State of the art polyethylene in Conventional or Highly </a:t>
            </a:r>
            <a:r>
              <a:rPr lang="en-US" dirty="0" err="1">
                <a:latin typeface="Calibri" panose="020F0502020204030204" pitchFamily="34" charset="0"/>
              </a:rPr>
              <a:t>crosslinked</a:t>
            </a:r>
            <a:r>
              <a:rPr lang="en-US" dirty="0">
                <a:latin typeface="Calibri" panose="020F0502020204030204" pitchFamily="34" charset="0"/>
              </a:rPr>
              <a:t> vitamin E stabilized</a:t>
            </a:r>
          </a:p>
          <a:p>
            <a:r>
              <a:rPr lang="en-US" dirty="0">
                <a:latin typeface="Calibri" panose="020F0502020204030204" pitchFamily="34" charset="0"/>
              </a:rPr>
              <a:t>Secure insert to tray locking design</a:t>
            </a:r>
          </a:p>
          <a:p>
            <a:r>
              <a:rPr lang="en-US" dirty="0">
                <a:latin typeface="Calibri" panose="020F0502020204030204" pitchFamily="34" charset="0"/>
              </a:rPr>
              <a:t>Highly finished insert pocket on </a:t>
            </a:r>
            <a:r>
              <a:rPr lang="en-US" dirty="0" err="1">
                <a:latin typeface="Calibri" panose="020F0502020204030204" pitchFamily="34" charset="0"/>
              </a:rPr>
              <a:t>tibial</a:t>
            </a:r>
            <a:r>
              <a:rPr lang="en-US" dirty="0">
                <a:latin typeface="Calibri" panose="020F0502020204030204" pitchFamily="34" charset="0"/>
              </a:rPr>
              <a:t> tray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358856" y="833944"/>
            <a:ext cx="5072274" cy="3190088"/>
            <a:chOff x="7675038" y="792380"/>
            <a:chExt cx="5072274" cy="3190088"/>
          </a:xfrm>
        </p:grpSpPr>
        <p:graphicFrame>
          <p:nvGraphicFramePr>
            <p:cNvPr id="8" name="Chart 7"/>
            <p:cNvGraphicFramePr>
              <a:graphicFrameLocks/>
            </p:cNvGraphicFramePr>
            <p:nvPr>
              <p:extLst/>
            </p:nvPr>
          </p:nvGraphicFramePr>
          <p:xfrm>
            <a:off x="7675038" y="792380"/>
            <a:ext cx="5072274" cy="31900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9" name="Straight Connector 8"/>
            <p:cNvCxnSpPr/>
            <p:nvPr/>
          </p:nvCxnSpPr>
          <p:spPr>
            <a:xfrm>
              <a:off x="7951874" y="1487647"/>
              <a:ext cx="4795438" cy="0"/>
            </a:xfrm>
            <a:prstGeom prst="line">
              <a:avLst/>
            </a:prstGeom>
            <a:noFill/>
            <a:ln w="38100" cap="flat" cmpd="sng" algn="ctr">
              <a:solidFill>
                <a:srgbClr val="D4872D"/>
              </a:solidFill>
              <a:prstDash val="solid"/>
            </a:ln>
            <a:effectLst/>
          </p:spPr>
        </p:cxnSp>
      </p:grpSp>
      <p:sp>
        <p:nvSpPr>
          <p:cNvPr id="13" name="TextBox 12"/>
          <p:cNvSpPr txBox="1"/>
          <p:nvPr/>
        </p:nvSpPr>
        <p:spPr>
          <a:xfrm>
            <a:off x="3103927" y="502960"/>
            <a:ext cx="31039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70 mg/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represents the particle wear rate below which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osteolysis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does not occur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2065864">
            <a:off x="5780391" y="899018"/>
            <a:ext cx="1005927" cy="5669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700" y="2926037"/>
            <a:ext cx="4040430" cy="15402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/>
          <a:srcRect l="2181" t="3196" r="1273" b="15889"/>
          <a:stretch/>
        </p:blipFill>
        <p:spPr>
          <a:xfrm rot="20912815">
            <a:off x="798023" y="1346663"/>
            <a:ext cx="10025149" cy="29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90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6C0B-FC94-C54C-A684-81392C5C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7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394C32-2C79-9A40-8716-DD44A7315D67}"/>
              </a:ext>
            </a:extLst>
          </p:cNvPr>
          <p:cNvSpPr txBox="1"/>
          <p:nvPr/>
        </p:nvSpPr>
        <p:spPr>
          <a:xfrm>
            <a:off x="934537" y="1841456"/>
            <a:ext cx="989941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thBusters" panose="02000000000000000000" pitchFamily="2" charset="0"/>
                <a:ea typeface="+mn-ea"/>
                <a:cs typeface="+mn-cs"/>
              </a:rPr>
              <a:t>Conformis is double the cost of an OTS implant</a:t>
            </a:r>
          </a:p>
        </p:txBody>
      </p:sp>
    </p:spTree>
    <p:extLst>
      <p:ext uri="{BB962C8B-B14F-4D97-AF65-F5344CB8AC3E}">
        <p14:creationId xmlns:p14="http://schemas.microsoft.com/office/powerpoint/2010/main" val="18367512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6C0B-FC94-C54C-A684-81392C5C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7</a:t>
            </a:r>
            <a:endParaRPr lang="en-US" dirty="0"/>
          </a:p>
        </p:txBody>
      </p:sp>
      <p:pic>
        <p:nvPicPr>
          <p:cNvPr id="5" name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51432" y="442520"/>
            <a:ext cx="8355767" cy="4843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image1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11047" y="956272"/>
            <a:ext cx="4068756" cy="1657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042" y="5115183"/>
            <a:ext cx="3549363" cy="3282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527168" y="5285586"/>
            <a:ext cx="4672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4969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248 patients (126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64969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iTotal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64969F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122 off-the-shelf)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02118" y="1921124"/>
            <a:ext cx="2965424" cy="138499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$900* savings for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iTotal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CR group for total cost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6601" y="3425110"/>
            <a:ext cx="284386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*Inclusive of CT scan cost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2181" t="3196" r="1273" b="15889"/>
          <a:stretch/>
        </p:blipFill>
        <p:spPr>
          <a:xfrm rot="20912815">
            <a:off x="946600" y="1408298"/>
            <a:ext cx="10025149" cy="29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6188F-DEF7-EA49-A028-AD7E68CF78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510576" y="2944657"/>
            <a:ext cx="10178799" cy="1346996"/>
          </a:xfrm>
        </p:spPr>
        <p:txBody>
          <a:bodyPr>
            <a:normAutofit/>
          </a:bodyPr>
          <a:lstStyle/>
          <a:p>
            <a:pPr algn="ctr"/>
            <a:r>
              <a:rPr lang="en-US" sz="7200" dirty="0">
                <a:solidFill>
                  <a:schemeClr val="tx1"/>
                </a:solidFill>
              </a:rPr>
              <a:t>Thank you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C88B7-9E25-1B48-A0BB-73A9257A0A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92" t="46867" r="64807" b="12769"/>
          <a:stretch/>
        </p:blipFill>
        <p:spPr>
          <a:xfrm rot="21420000">
            <a:off x="7348319" y="211656"/>
            <a:ext cx="2385172" cy="24067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811AB-E0DA-5745-9D34-7933EB844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820000">
            <a:off x="2929692" y="-1452987"/>
            <a:ext cx="1300676" cy="650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861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6C0B-FC94-C54C-A684-81392C5C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1</a:t>
            </a:r>
            <a:r>
              <a:rPr lang="en-US" dirty="0">
                <a:latin typeface="MythBusters" panose="02000000000000000000" pitchFamily="2" charset="0"/>
              </a:rPr>
              <a:t>11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E306C6-1044-BC46-9384-714C1D5CFFAF}"/>
              </a:ext>
            </a:extLst>
          </p:cNvPr>
          <p:cNvSpPr txBox="1"/>
          <p:nvPr/>
        </p:nvSpPr>
        <p:spPr>
          <a:xfrm>
            <a:off x="469548" y="2286000"/>
            <a:ext cx="106131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thBusters" panose="02000000000000000000" pitchFamily="2" charset="0"/>
                <a:ea typeface="+mn-ea"/>
                <a:cs typeface="+mn-cs"/>
              </a:rPr>
              <a:t>The Femoral and Tibial implants are </a:t>
            </a:r>
            <a:r>
              <a:rPr kumimoji="0" lang="en-US" sz="6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thBusters" panose="02000000000000000000" pitchFamily="2" charset="0"/>
                <a:ea typeface="+mn-ea"/>
                <a:cs typeface="+mn-cs"/>
              </a:rPr>
              <a:t>NOT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thBusters" panose="02000000000000000000" pitchFamily="2" charset="0"/>
                <a:ea typeface="+mn-ea"/>
                <a:cs typeface="+mn-cs"/>
              </a:rPr>
              <a:t> made custom for each patient… only the jigs are custom</a:t>
            </a:r>
          </a:p>
        </p:txBody>
      </p:sp>
    </p:spTree>
    <p:extLst>
      <p:ext uri="{BB962C8B-B14F-4D97-AF65-F5344CB8AC3E}">
        <p14:creationId xmlns:p14="http://schemas.microsoft.com/office/powerpoint/2010/main" val="45286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E4F9-89EB-2744-AD56-30E6A130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978" y="489857"/>
            <a:ext cx="10396882" cy="1151965"/>
          </a:xfrm>
        </p:spPr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1</a:t>
            </a:r>
          </a:p>
        </p:txBody>
      </p:sp>
      <p:pic>
        <p:nvPicPr>
          <p:cNvPr id="5" name="iFit - scan to imlant (1)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76964" y="92565"/>
            <a:ext cx="7560259" cy="5549156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181" t="3196" r="1273" b="15889"/>
          <a:stretch/>
        </p:blipFill>
        <p:spPr>
          <a:xfrm rot="20912815">
            <a:off x="1424315" y="1401075"/>
            <a:ext cx="9458792" cy="27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815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6C0B-FC94-C54C-A684-81392C5C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6829B-B639-4B42-A868-F2C424DE625B}"/>
              </a:ext>
            </a:extLst>
          </p:cNvPr>
          <p:cNvSpPr txBox="1"/>
          <p:nvPr/>
        </p:nvSpPr>
        <p:spPr>
          <a:xfrm>
            <a:off x="939248" y="2166389"/>
            <a:ext cx="9889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thBusters" panose="02000000000000000000" pitchFamily="2" charset="0"/>
                <a:ea typeface="+mn-ea"/>
                <a:cs typeface="+mn-cs"/>
              </a:rPr>
              <a:t>Conformis does not have any clinical data</a:t>
            </a:r>
          </a:p>
        </p:txBody>
      </p:sp>
    </p:spTree>
    <p:extLst>
      <p:ext uri="{BB962C8B-B14F-4D97-AF65-F5344CB8AC3E}">
        <p14:creationId xmlns:p14="http://schemas.microsoft.com/office/powerpoint/2010/main" val="1166300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E4F9-89EB-2744-AD56-30E6A130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477981"/>
            <a:ext cx="10396882" cy="1151965"/>
          </a:xfrm>
        </p:spPr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3D652-70BF-AE45-B535-0FE4D717F61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1193" y="1629946"/>
            <a:ext cx="11488189" cy="4048298"/>
          </a:xfrm>
        </p:spPr>
        <p:txBody>
          <a:bodyPr numCol="2">
            <a:noAutofit/>
          </a:bodyPr>
          <a:lstStyle/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/>
              <a:t>Kurtz – Bone preservation, </a:t>
            </a:r>
            <a:r>
              <a:rPr lang="en-US" sz="1200" b="1" dirty="0" err="1"/>
              <a:t>iTotal</a:t>
            </a:r>
            <a:r>
              <a:rPr lang="en-US" sz="1200" dirty="0"/>
              <a:t> – Reconstructive Review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 err="1"/>
              <a:t>Patil</a:t>
            </a:r>
            <a:r>
              <a:rPr lang="en-US" sz="1200" dirty="0"/>
              <a:t> – Kinematics, </a:t>
            </a:r>
            <a:r>
              <a:rPr lang="en-US" sz="1200" b="1" dirty="0" err="1"/>
              <a:t>iTotal</a:t>
            </a:r>
            <a:r>
              <a:rPr lang="en-US" sz="1200" dirty="0"/>
              <a:t>– The Knee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 err="1"/>
              <a:t>Ivie</a:t>
            </a:r>
            <a:r>
              <a:rPr lang="en-US" sz="1200" dirty="0"/>
              <a:t>/Bal – Alignment accuracy, </a:t>
            </a:r>
            <a:r>
              <a:rPr lang="en-US" sz="1200" b="1" dirty="0" err="1"/>
              <a:t>iTotal</a:t>
            </a:r>
            <a:r>
              <a:rPr lang="en-US" sz="1200" dirty="0"/>
              <a:t> – J Arthroplasty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 err="1"/>
              <a:t>Schwartzkopf</a:t>
            </a:r>
            <a:r>
              <a:rPr lang="en-US" sz="1200" dirty="0"/>
              <a:t> – Surgical and Functional Outcomes, </a:t>
            </a:r>
            <a:r>
              <a:rPr lang="en-US" sz="1200" b="1" dirty="0" err="1"/>
              <a:t>iTotal</a:t>
            </a:r>
            <a:r>
              <a:rPr lang="en-US" sz="1200" b="1" dirty="0"/>
              <a:t> </a:t>
            </a:r>
            <a:r>
              <a:rPr lang="en-US" sz="1200" dirty="0"/>
              <a:t>– Orthopedic J Sports Med.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/>
              <a:t>Zeller/</a:t>
            </a:r>
            <a:r>
              <a:rPr lang="en-US" sz="1200" dirty="0" err="1"/>
              <a:t>Komistek</a:t>
            </a:r>
            <a:r>
              <a:rPr lang="en-US" sz="1200" dirty="0"/>
              <a:t> – Kinematics, </a:t>
            </a:r>
            <a:r>
              <a:rPr lang="en-US" sz="1200" b="1" dirty="0" err="1"/>
              <a:t>iTotal</a:t>
            </a:r>
            <a:r>
              <a:rPr lang="en-US" sz="1200" dirty="0"/>
              <a:t> – J Arthroplasty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/>
              <a:t>Culler/Martin – Economics/Adverse Events, </a:t>
            </a:r>
            <a:r>
              <a:rPr lang="en-US" sz="1200" b="1" dirty="0" err="1"/>
              <a:t>iTotal</a:t>
            </a:r>
            <a:r>
              <a:rPr lang="en-US" sz="1200" dirty="0"/>
              <a:t> – Arthroplasty Today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/>
              <a:t>Levengood – Alignment accuracy, </a:t>
            </a:r>
            <a:r>
              <a:rPr lang="en-US" sz="1200" b="1" dirty="0" err="1"/>
              <a:t>iTotal</a:t>
            </a:r>
            <a:r>
              <a:rPr lang="en-US" sz="1200" dirty="0"/>
              <a:t> – J Knee Surgery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/>
              <a:t>Schroeder/Martin – </a:t>
            </a:r>
            <a:r>
              <a:rPr lang="en-US" sz="1200" dirty="0" err="1"/>
              <a:t>Tibial</a:t>
            </a:r>
            <a:r>
              <a:rPr lang="en-US" sz="1200" dirty="0"/>
              <a:t> fit &amp; rotation – J Knee Surgery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/>
              <a:t>Carpenter/Barnes – </a:t>
            </a:r>
            <a:r>
              <a:rPr lang="en-US" sz="1200" dirty="0" err="1"/>
              <a:t>Tibial</a:t>
            </a:r>
            <a:r>
              <a:rPr lang="en-US" sz="1200" dirty="0"/>
              <a:t> Coverage, </a:t>
            </a:r>
            <a:r>
              <a:rPr lang="en-US" sz="1200" b="1" dirty="0" err="1"/>
              <a:t>iUni</a:t>
            </a:r>
            <a:r>
              <a:rPr lang="en-US" sz="1200" dirty="0"/>
              <a:t> – J Arthroplasty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 err="1"/>
              <a:t>Demange</a:t>
            </a:r>
            <a:r>
              <a:rPr lang="en-US" sz="1200" dirty="0"/>
              <a:t> – Outcomes/survivorship, </a:t>
            </a:r>
            <a:r>
              <a:rPr lang="en-US" sz="1200" b="1" dirty="0" err="1"/>
              <a:t>iUni</a:t>
            </a:r>
            <a:r>
              <a:rPr lang="en-US" sz="1200" b="1" dirty="0"/>
              <a:t> (lateral)</a:t>
            </a:r>
            <a:r>
              <a:rPr lang="en-US" sz="1200" dirty="0"/>
              <a:t> – Int. Orthopedics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 err="1"/>
              <a:t>Steinert</a:t>
            </a:r>
            <a:r>
              <a:rPr lang="en-US" sz="1200" dirty="0"/>
              <a:t> – Outcomes/Early survivorship, </a:t>
            </a:r>
            <a:r>
              <a:rPr lang="en-US" sz="1200" b="1" dirty="0" err="1"/>
              <a:t>iUni</a:t>
            </a:r>
            <a:r>
              <a:rPr lang="en-US" sz="1200" dirty="0"/>
              <a:t> – Operative </a:t>
            </a:r>
            <a:r>
              <a:rPr lang="en-US" sz="1200" dirty="0" err="1"/>
              <a:t>Orthop</a:t>
            </a:r>
            <a:r>
              <a:rPr lang="en-US" sz="1200" dirty="0"/>
              <a:t> &amp; Traumatology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/>
              <a:t>Wang/Rolston – Function/Biomechanics, </a:t>
            </a:r>
            <a:r>
              <a:rPr lang="en-US" sz="1200" b="1" dirty="0" err="1"/>
              <a:t>iDuo</a:t>
            </a:r>
            <a:r>
              <a:rPr lang="en-US" sz="1200" dirty="0"/>
              <a:t> – Int. Orthopedics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 err="1"/>
              <a:t>Steinert</a:t>
            </a:r>
            <a:r>
              <a:rPr lang="en-US" sz="1200" dirty="0"/>
              <a:t> – Outcomes/Early survivorship, </a:t>
            </a:r>
            <a:r>
              <a:rPr lang="en-US" sz="1200" b="1" dirty="0" err="1"/>
              <a:t>iDuo</a:t>
            </a:r>
            <a:r>
              <a:rPr lang="en-US" sz="1200" dirty="0"/>
              <a:t> – Operative </a:t>
            </a:r>
            <a:r>
              <a:rPr lang="en-US" sz="1200" dirty="0" err="1"/>
              <a:t>Orthop</a:t>
            </a:r>
            <a:r>
              <a:rPr lang="en-US" sz="1200" dirty="0"/>
              <a:t> &amp; Traumatology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/>
              <a:t>Palumbo – Design Rationale Patient Specific TKA, </a:t>
            </a:r>
            <a:r>
              <a:rPr lang="en-US" sz="1200" b="1" dirty="0" err="1"/>
              <a:t>iTotal</a:t>
            </a:r>
            <a:r>
              <a:rPr lang="en-US" sz="1200" dirty="0"/>
              <a:t> – Techniques in Knee Surgery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 err="1"/>
              <a:t>Schwechter</a:t>
            </a:r>
            <a:r>
              <a:rPr lang="en-US" sz="1200" dirty="0"/>
              <a:t> – Design Rationale for Customized TKA, </a:t>
            </a:r>
            <a:r>
              <a:rPr lang="en-US" sz="1200" b="1" dirty="0" err="1"/>
              <a:t>iTota</a:t>
            </a:r>
            <a:r>
              <a:rPr lang="en-US" sz="1200" dirty="0" err="1"/>
              <a:t>l</a:t>
            </a:r>
            <a:r>
              <a:rPr lang="en-US" sz="1200" dirty="0"/>
              <a:t> – Current Reviews in </a:t>
            </a:r>
            <a:r>
              <a:rPr lang="en-US" sz="1200" dirty="0" err="1"/>
              <a:t>Muscul</a:t>
            </a:r>
            <a:r>
              <a:rPr lang="en-US" sz="1200" dirty="0"/>
              <a:t>. Medicine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/>
              <a:t>Sinha – Customized TKR Efficiency in the OR</a:t>
            </a:r>
            <a:r>
              <a:rPr lang="en-US" sz="1200" b="1" dirty="0"/>
              <a:t>, </a:t>
            </a:r>
            <a:r>
              <a:rPr lang="en-US" sz="1200" b="1" dirty="0" err="1"/>
              <a:t>iTotal</a:t>
            </a:r>
            <a:r>
              <a:rPr lang="en-US" sz="1200" b="1" dirty="0"/>
              <a:t> </a:t>
            </a:r>
            <a:r>
              <a:rPr lang="en-US" sz="1200" dirty="0"/>
              <a:t>– Current Reviews in </a:t>
            </a:r>
            <a:r>
              <a:rPr lang="en-US" sz="1200" dirty="0" err="1"/>
              <a:t>Muscul</a:t>
            </a:r>
            <a:r>
              <a:rPr lang="en-US" sz="1200" dirty="0"/>
              <a:t>. Medicine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 err="1"/>
              <a:t>Jemmett</a:t>
            </a:r>
            <a:r>
              <a:rPr lang="en-US" sz="1200" dirty="0"/>
              <a:t> – Outcomes/Early survivorship, </a:t>
            </a:r>
            <a:r>
              <a:rPr lang="en-US" sz="1200" b="1" dirty="0" err="1"/>
              <a:t>iDuo</a:t>
            </a:r>
            <a:r>
              <a:rPr lang="en-US" sz="1200" dirty="0"/>
              <a:t> – Reconstructive Review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 err="1"/>
              <a:t>Nunley</a:t>
            </a:r>
            <a:r>
              <a:rPr lang="en-US" sz="1200" dirty="0"/>
              <a:t> – </a:t>
            </a:r>
            <a:r>
              <a:rPr lang="en-US" sz="1200" dirty="0" err="1"/>
              <a:t>Tibial</a:t>
            </a:r>
            <a:r>
              <a:rPr lang="en-US" sz="1200" dirty="0"/>
              <a:t> Slope, </a:t>
            </a:r>
            <a:r>
              <a:rPr lang="en-US" sz="1200" b="1" dirty="0" err="1"/>
              <a:t>iUni</a:t>
            </a:r>
            <a:r>
              <a:rPr lang="en-US" sz="1200" dirty="0"/>
              <a:t> – J Arthroplasty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 err="1"/>
              <a:t>Koeck</a:t>
            </a:r>
            <a:r>
              <a:rPr lang="en-US" sz="1200" dirty="0"/>
              <a:t> – Alignment accuracy,</a:t>
            </a:r>
            <a:r>
              <a:rPr lang="en-US" sz="1200" b="1" dirty="0"/>
              <a:t> </a:t>
            </a:r>
            <a:r>
              <a:rPr lang="en-US" sz="1200" b="1" dirty="0" err="1"/>
              <a:t>iUni</a:t>
            </a:r>
            <a:r>
              <a:rPr lang="en-US" sz="1200" b="1" dirty="0"/>
              <a:t> </a:t>
            </a:r>
            <a:r>
              <a:rPr lang="en-US" sz="1200" dirty="0"/>
              <a:t>– The Knee</a:t>
            </a:r>
          </a:p>
          <a:p>
            <a:pPr marL="431006" lvl="1" indent="-342900">
              <a:lnSpc>
                <a:spcPct val="150000"/>
              </a:lnSpc>
              <a:spcBef>
                <a:spcPts val="300"/>
              </a:spcBef>
              <a:buClr>
                <a:schemeClr val="accent1"/>
              </a:buClr>
              <a:buAutoNum type="arabicPeriod"/>
              <a:defRPr sz="1300"/>
            </a:pPr>
            <a:r>
              <a:rPr lang="en-US" sz="1200" dirty="0"/>
              <a:t>Fitz – Design Rationale Patient Specific Implants, </a:t>
            </a:r>
            <a:r>
              <a:rPr lang="en-US" sz="1200" b="1" dirty="0" err="1"/>
              <a:t>iUn</a:t>
            </a:r>
            <a:r>
              <a:rPr lang="en-US" sz="1200" dirty="0" err="1"/>
              <a:t>i</a:t>
            </a:r>
            <a:r>
              <a:rPr lang="en-US" sz="1200" dirty="0"/>
              <a:t> – J of Bone Joint Surgery</a:t>
            </a:r>
          </a:p>
        </p:txBody>
      </p:sp>
      <p:sp>
        <p:nvSpPr>
          <p:cNvPr id="7" name="Rectangle 6"/>
          <p:cNvSpPr/>
          <p:nvPr/>
        </p:nvSpPr>
        <p:spPr>
          <a:xfrm>
            <a:off x="3417053" y="1260614"/>
            <a:ext cx="3799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Published Peer Reviewed Manuscripts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2181" t="3196" r="1273" b="15889"/>
          <a:stretch/>
        </p:blipFill>
        <p:spPr>
          <a:xfrm rot="20912815">
            <a:off x="1424314" y="1493354"/>
            <a:ext cx="9458792" cy="2799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51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2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2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6C0B-FC94-C54C-A684-81392C5C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6829B-B639-4B42-A868-F2C424DE625B}"/>
              </a:ext>
            </a:extLst>
          </p:cNvPr>
          <p:cNvSpPr txBox="1"/>
          <p:nvPr/>
        </p:nvSpPr>
        <p:spPr>
          <a:xfrm>
            <a:off x="923345" y="2166389"/>
            <a:ext cx="99217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thBusters" panose="02000000000000000000" pitchFamily="2" charset="0"/>
                <a:ea typeface="+mn-ea"/>
                <a:cs typeface="+mn-cs"/>
              </a:rPr>
              <a:t>Conformis is not any better than a standard OTS implant</a:t>
            </a:r>
          </a:p>
        </p:txBody>
      </p:sp>
    </p:spTree>
    <p:extLst>
      <p:ext uri="{BB962C8B-B14F-4D97-AF65-F5344CB8AC3E}">
        <p14:creationId xmlns:p14="http://schemas.microsoft.com/office/powerpoint/2010/main" val="2759431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EE4F9-89EB-2744-AD56-30E6A130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81" y="215588"/>
            <a:ext cx="10396882" cy="1151965"/>
          </a:xfrm>
        </p:spPr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51574" y="1015748"/>
            <a:ext cx="7010400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iTotal</a:t>
            </a:r>
            <a:r>
              <a:rPr kumimoji="0" lang="en-US" sz="2800" b="1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 PS: Better Kinematics vs OTS TKR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7517" y="1927959"/>
            <a:ext cx="4047162" cy="31008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D4872D"/>
              </a:buClr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7663" indent="-230188" algn="l" defTabSz="914400" rtl="0" eaLnBrk="1" latinLnBrk="0" hangingPunct="1">
              <a:spcBef>
                <a:spcPct val="20000"/>
              </a:spcBef>
              <a:buClr>
                <a:srgbClr val="D4872D"/>
              </a:buClr>
              <a:buSzPct val="10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ct val="20000"/>
              </a:spcBef>
              <a:buClr>
                <a:srgbClr val="899FB4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463" indent="-228600" algn="l" defTabSz="914400" rtl="0" eaLnBrk="1" latinLnBrk="0" hangingPunct="1">
              <a:spcBef>
                <a:spcPct val="20000"/>
              </a:spcBef>
              <a:buClr>
                <a:srgbClr val="D4872D"/>
              </a:buClr>
              <a:buSzPct val="65000"/>
              <a:buFont typeface="Courier New" pitchFamily="49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defTabSz="914400" rtl="0" eaLnBrk="1" latinLnBrk="0" hangingPunct="1">
              <a:spcBef>
                <a:spcPct val="20000"/>
              </a:spcBef>
              <a:buClr>
                <a:srgbClr val="899FB4"/>
              </a:buClr>
              <a:buSzPct val="60000"/>
              <a:buFont typeface="Courier New" pitchFamily="49" charset="0"/>
              <a:buChar char="o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7475" marR="0" lvl="1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D4872D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iTotal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PS: </a:t>
            </a:r>
          </a:p>
          <a:p>
            <a:pPr marL="117475" marR="0" lvl="1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D4872D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Significantly higher range of motion vs OTS TKR</a:t>
            </a:r>
          </a:p>
          <a:p>
            <a:pPr marL="117475" marR="0" lvl="1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D4872D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Significantly higher rollback on the lateral and medial condyle during flexion</a:t>
            </a:r>
          </a:p>
          <a:p>
            <a:pPr marL="117475" marR="0" lvl="1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D4872D"/>
              </a:buClr>
              <a:buSzPct val="100000"/>
              <a:buFont typeface="Arial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Centralized contact on the post</a:t>
            </a:r>
          </a:p>
          <a:p>
            <a:pPr marL="117475" marR="0" lvl="1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D4872D"/>
              </a:buClr>
              <a:buSzPct val="100000"/>
              <a:buFont typeface="Arial" pitchFamily="34" charset="0"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  <a:p>
            <a:pPr marL="347663" marR="0" lvl="1" indent="-23018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D4872D"/>
              </a:buClr>
              <a:buSzPct val="100000"/>
              <a:buFont typeface="Arial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D4872D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1195" y="1807910"/>
            <a:ext cx="4119327" cy="3340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CFMS PS With Femur_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16816" r="17038"/>
          <a:stretch/>
        </p:blipFill>
        <p:spPr>
          <a:xfrm>
            <a:off x="4164679" y="2225651"/>
            <a:ext cx="2946221" cy="250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4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60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6C0B-FC94-C54C-A684-81392C5CD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465" y="392079"/>
            <a:ext cx="10396882" cy="1151965"/>
          </a:xfrm>
        </p:spPr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61677" y="1544044"/>
            <a:ext cx="4795431" cy="792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all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iTotal</a:t>
            </a:r>
            <a:r>
              <a:rPr kumimoji="0" lang="en-US" sz="2800" b="1" i="1" u="none" strike="noStrike" kern="1200" cap="all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+mj-cs"/>
              </a:rPr>
              <a:t>: Patient satisfaction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61677" y="2522062"/>
            <a:ext cx="385373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Patient Reported Outcomes – 1 Year Follow-up</a:t>
            </a:r>
          </a:p>
          <a:p>
            <a:pPr marL="285750" marR="0" lvl="0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70 patients (35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iTotal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CR, 35 off-the-shelf), matched pair analysis (age, sex, deformity)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108" y="1346923"/>
            <a:ext cx="7685238" cy="37469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181" t="3196" r="1273" b="15889"/>
          <a:stretch/>
        </p:blipFill>
        <p:spPr>
          <a:xfrm rot="20912815">
            <a:off x="798023" y="1346663"/>
            <a:ext cx="10025149" cy="296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68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56C0B-FC94-C54C-A684-81392C5CD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MythBusters" panose="02000000000000000000" pitchFamily="2" charset="0"/>
              </a:rPr>
              <a:t>Myth #</a:t>
            </a:r>
            <a:r>
              <a:rPr lang="en-US" dirty="0"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4B42831-17F3-F345-8121-51403EDCC4F3}"/>
              </a:ext>
            </a:extLst>
          </p:cNvPr>
          <p:cNvSpPr txBox="1"/>
          <p:nvPr/>
        </p:nvSpPr>
        <p:spPr>
          <a:xfrm>
            <a:off x="-283463" y="2009666"/>
            <a:ext cx="12060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ythBusters" panose="02000000000000000000" pitchFamily="2" charset="0"/>
                <a:ea typeface="+mn-ea"/>
                <a:cs typeface="+mn-cs"/>
              </a:rPr>
              <a:t>Higher than average rate of stiffness requiring manipulation</a:t>
            </a:r>
          </a:p>
        </p:txBody>
      </p:sp>
    </p:spTree>
    <p:extLst>
      <p:ext uri="{BB962C8B-B14F-4D97-AF65-F5344CB8AC3E}">
        <p14:creationId xmlns:p14="http://schemas.microsoft.com/office/powerpoint/2010/main" val="20315045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in Ev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3_Office Theme">
  <a:themeElements>
    <a:clrScheme name="Custom 2">
      <a:dk1>
        <a:sysClr val="windowText" lastClr="000000"/>
      </a:dk1>
      <a:lt1>
        <a:srgbClr val="FFFFFF"/>
      </a:lt1>
      <a:dk2>
        <a:srgbClr val="3F3F3F"/>
      </a:dk2>
      <a:lt2>
        <a:srgbClr val="FFFFFF"/>
      </a:lt2>
      <a:accent1>
        <a:srgbClr val="D4872D"/>
      </a:accent1>
      <a:accent2>
        <a:srgbClr val="000000"/>
      </a:accent2>
      <a:accent3>
        <a:srgbClr val="899FB4"/>
      </a:accent3>
      <a:accent4>
        <a:srgbClr val="ACC575"/>
      </a:accent4>
      <a:accent5>
        <a:srgbClr val="C8C9CB"/>
      </a:accent5>
      <a:accent6>
        <a:srgbClr val="FFFFFF"/>
      </a:accent6>
      <a:hlink>
        <a:srgbClr val="D4872D"/>
      </a:hlink>
      <a:folHlink>
        <a:srgbClr val="899FB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Civic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orMIS-Template-2010-2011.pptx [Read-Only]" id="{797AF683-46E2-4BD9-AB37-D820F4372786}" vid="{F2D07F49-9CBF-4683-B4A6-C7943694E07C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rgbClr val="FFFFFF"/>
    </a:lt1>
    <a:dk2>
      <a:srgbClr val="3F3F3F"/>
    </a:dk2>
    <a:lt2>
      <a:srgbClr val="FFFFFF"/>
    </a:lt2>
    <a:accent1>
      <a:srgbClr val="D4872D"/>
    </a:accent1>
    <a:accent2>
      <a:srgbClr val="000000"/>
    </a:accent2>
    <a:accent3>
      <a:srgbClr val="899FB4"/>
    </a:accent3>
    <a:accent4>
      <a:srgbClr val="ACC575"/>
    </a:accent4>
    <a:accent5>
      <a:srgbClr val="C8C9CB"/>
    </a:accent5>
    <a:accent6>
      <a:srgbClr val="FFFFFF"/>
    </a:accent6>
    <a:hlink>
      <a:srgbClr val="D4872D"/>
    </a:hlink>
    <a:folHlink>
      <a:srgbClr val="899FB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Civic">
    <a:fillStyleLst>
      <a:solidFill>
        <a:schemeClr val="phClr"/>
      </a:solidFill>
      <a:solidFill>
        <a:schemeClr val="phClr">
          <a:tint val="45000"/>
        </a:schemeClr>
      </a:solidFill>
      <a:solidFill>
        <a:schemeClr val="phClr">
          <a:tint val="95000"/>
        </a:schemeClr>
      </a:solidFill>
    </a:fillStyleLst>
    <a:lnStyleLst>
      <a:ln w="9525" cap="flat" cmpd="sng" algn="ctr">
        <a:solidFill>
          <a:schemeClr val="phClr"/>
        </a:solidFill>
        <a:prstDash val="solid"/>
      </a:ln>
      <a:ln w="11429" cap="flat" cmpd="sng" algn="ctr">
        <a:solidFill>
          <a:schemeClr val="phClr"/>
        </a:solidFill>
        <a:prstDash val="sysDash"/>
      </a:ln>
      <a:ln w="200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508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threePt" dir="t">
            <a:rot lat="0" lon="0" rev="0"/>
          </a:lightRig>
        </a:scene3d>
        <a:sp3d contourW="9525" prstMaterial="matte">
          <a:bevelT w="0" h="0"/>
          <a:contourClr>
            <a:schemeClr val="phClr">
              <a:shade val="70000"/>
              <a:satMod val="105000"/>
            </a:schemeClr>
          </a:contourClr>
        </a:sp3d>
      </a:effectStyle>
      <a:effectStyle>
        <a:effectLst>
          <a:outerShdw blurRad="50800" dist="254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soft" dir="b">
            <a:rot lat="0" lon="0" rev="0"/>
          </a:lightRig>
        </a:scene3d>
        <a:sp3d prstMaterial="dkEdge">
          <a:bevelT w="63500" h="63500" prst="cross"/>
          <a:contourClr>
            <a:schemeClr val="phClr"/>
          </a:contourClr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665</Words>
  <Application>Microsoft Macintosh PowerPoint</Application>
  <PresentationFormat>Widescreen</PresentationFormat>
  <Paragraphs>89</Paragraphs>
  <Slides>18</Slides>
  <Notes>5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ＭＳ Ｐゴシック</vt:lpstr>
      <vt:lpstr>Arial</vt:lpstr>
      <vt:lpstr>Calibri</vt:lpstr>
      <vt:lpstr>Calibri</vt:lpstr>
      <vt:lpstr>Comic Sans MS</vt:lpstr>
      <vt:lpstr>Courier New</vt:lpstr>
      <vt:lpstr>Impact</vt:lpstr>
      <vt:lpstr>MythBusters</vt:lpstr>
      <vt:lpstr>Main Event</vt:lpstr>
      <vt:lpstr>3_Office Theme</vt:lpstr>
      <vt:lpstr>Conformis Lab, Dallas 2018</vt:lpstr>
      <vt:lpstr>Myth #111 </vt:lpstr>
      <vt:lpstr>Myth #1</vt:lpstr>
      <vt:lpstr>Myth #2</vt:lpstr>
      <vt:lpstr>Myth #2</vt:lpstr>
      <vt:lpstr>Myth #3</vt:lpstr>
      <vt:lpstr>Myth #3</vt:lpstr>
      <vt:lpstr>Myth #3</vt:lpstr>
      <vt:lpstr>Myth #4</vt:lpstr>
      <vt:lpstr>Myth #4</vt:lpstr>
      <vt:lpstr>Myth #5</vt:lpstr>
      <vt:lpstr>Myth #5</vt:lpstr>
      <vt:lpstr>Myth #5</vt:lpstr>
      <vt:lpstr>Myth #6</vt:lpstr>
      <vt:lpstr>Myth #6</vt:lpstr>
      <vt:lpstr>Myth #7</vt:lpstr>
      <vt:lpstr>Myth #7</vt:lpstr>
      <vt:lpstr>Thank you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 Latvis</dc:creator>
  <cp:lastModifiedBy>Emily Latvis</cp:lastModifiedBy>
  <cp:revision>8</cp:revision>
  <dcterms:created xsi:type="dcterms:W3CDTF">2019-04-25T15:15:14Z</dcterms:created>
  <dcterms:modified xsi:type="dcterms:W3CDTF">2019-05-06T16:53:40Z</dcterms:modified>
</cp:coreProperties>
</file>